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8" r:id="rId1"/>
    <p:sldMasterId id="2147484060" r:id="rId2"/>
  </p:sldMasterIdLst>
  <p:notesMasterIdLst>
    <p:notesMasterId r:id="rId17"/>
  </p:notesMasterIdLst>
  <p:sldIdLst>
    <p:sldId id="266" r:id="rId3"/>
    <p:sldId id="256" r:id="rId4"/>
    <p:sldId id="275" r:id="rId5"/>
    <p:sldId id="265" r:id="rId6"/>
    <p:sldId id="267" r:id="rId7"/>
    <p:sldId id="257" r:id="rId8"/>
    <p:sldId id="259" r:id="rId9"/>
    <p:sldId id="268" r:id="rId10"/>
    <p:sldId id="269" r:id="rId11"/>
    <p:sldId id="270" r:id="rId12"/>
    <p:sldId id="272" r:id="rId13"/>
    <p:sldId id="271" r:id="rId14"/>
    <p:sldId id="273" r:id="rId15"/>
    <p:sldId id="274"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77"/>
    <p:restoredTop sz="94679"/>
  </p:normalViewPr>
  <p:slideViewPr>
    <p:cSldViewPr snapToGrid="0" snapToObjects="1">
      <p:cViewPr varScale="1">
        <p:scale>
          <a:sx n="83" d="100"/>
          <a:sy n="83" d="100"/>
        </p:scale>
        <p:origin x="-220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40C5F-E2F4-F641-B7E4-DB14DE24978F}" type="datetimeFigureOut">
              <a:rPr lang="en-US" smtClean="0"/>
              <a:pPr/>
              <a:t>6/14/17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660FB5-712E-0642-947A-63D99565C4D2}" type="slidenum">
              <a:rPr lang="en-US" smtClean="0"/>
              <a:pPr/>
              <a:t>‹#›</a:t>
            </a:fld>
            <a:endParaRPr lang="en-US"/>
          </a:p>
        </p:txBody>
      </p:sp>
    </p:spTree>
    <p:extLst>
      <p:ext uri="{BB962C8B-B14F-4D97-AF65-F5344CB8AC3E}">
        <p14:creationId xmlns:p14="http://schemas.microsoft.com/office/powerpoint/2010/main" val="3593324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60FB5-712E-0642-947A-63D99565C4D2}" type="slidenum">
              <a:rPr lang="en-US" smtClean="0"/>
              <a:pPr/>
              <a:t>1</a:t>
            </a:fld>
            <a:endParaRPr lang="en-US"/>
          </a:p>
        </p:txBody>
      </p:sp>
    </p:spTree>
    <p:extLst>
      <p:ext uri="{BB962C8B-B14F-4D97-AF65-F5344CB8AC3E}">
        <p14:creationId xmlns:p14="http://schemas.microsoft.com/office/powerpoint/2010/main" val="3940793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harvested grain often contains weed seeds and small bits of wheat stalks and chaff that have to be removed before the grain is stored or used. </a:t>
            </a:r>
            <a:r>
              <a:rPr lang="en-US" dirty="0" smtClean="0"/>
              <a:t>“Separating the wheat from the chaff…” is called cleaning the grain. How</a:t>
            </a:r>
            <a:r>
              <a:rPr lang="en-US" baseline="0" dirty="0" smtClean="0"/>
              <a:t> would you separate the wheat from the chaff if you had no machine? How long would this take? </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10</a:t>
            </a:fld>
            <a:endParaRPr lang="en-US"/>
          </a:p>
        </p:txBody>
      </p:sp>
    </p:spTree>
    <p:extLst>
      <p:ext uri="{BB962C8B-B14F-4D97-AF65-F5344CB8AC3E}">
        <p14:creationId xmlns:p14="http://schemas.microsoft.com/office/powerpoint/2010/main" val="115758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seed cleaner and gravity table sieve</a:t>
            </a:r>
            <a:r>
              <a:rPr lang="en-US" baseline="0" dirty="0" smtClean="0"/>
              <a:t> and blow out</a:t>
            </a:r>
            <a:r>
              <a:rPr lang="en-US" dirty="0" smtClean="0"/>
              <a:t> weed seeds and other unwanted material f</a:t>
            </a:r>
            <a:r>
              <a:rPr lang="en-US" baseline="0" dirty="0" smtClean="0"/>
              <a:t>rom the grain. When we are finished there is clean grain that can be milled into flour! The following videos will show how these machines work.</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11</a:t>
            </a:fld>
            <a:endParaRPr lang="en-US"/>
          </a:p>
        </p:txBody>
      </p:sp>
    </p:spTree>
    <p:extLst>
      <p:ext uri="{BB962C8B-B14F-4D97-AF65-F5344CB8AC3E}">
        <p14:creationId xmlns:p14="http://schemas.microsoft.com/office/powerpoint/2010/main" val="8722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this video, Clipper the old seed cleaner removes dark-</a:t>
            </a:r>
            <a:r>
              <a:rPr lang="en-US" baseline="0" dirty="0" err="1" smtClean="0"/>
              <a:t>coloured</a:t>
            </a:r>
            <a:r>
              <a:rPr lang="en-US" baseline="0" dirty="0" smtClean="0"/>
              <a:t> weed seeds from the white wheat.</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12</a:t>
            </a:fld>
            <a:endParaRPr lang="en-US"/>
          </a:p>
        </p:txBody>
      </p:sp>
    </p:spTree>
    <p:extLst>
      <p:ext uri="{BB962C8B-B14F-4D97-AF65-F5344CB8AC3E}">
        <p14:creationId xmlns:p14="http://schemas.microsoft.com/office/powerpoint/2010/main" val="207106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gravity</a:t>
            </a:r>
            <a:r>
              <a:rPr lang="en-US" baseline="0" dirty="0" smtClean="0"/>
              <a:t> table separates material based on its density.  The wheat is heavier and flows through the gates.  The lighter weed seeds rise to the top and flow out the back of the machine.  This is a good way to get very pure seed for next year!</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13</a:t>
            </a:fld>
            <a:endParaRPr lang="en-US"/>
          </a:p>
        </p:txBody>
      </p:sp>
    </p:spTree>
    <p:extLst>
      <p:ext uri="{BB962C8B-B14F-4D97-AF65-F5344CB8AC3E}">
        <p14:creationId xmlns:p14="http://schemas.microsoft.com/office/powerpoint/2010/main" val="162340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After the grain kernels are removed, the golden </a:t>
            </a:r>
            <a:r>
              <a:rPr lang="en-US" dirty="0" err="1" smtClean="0"/>
              <a:t>coloured</a:t>
            </a:r>
            <a:r>
              <a:rPr lang="en-US" dirty="0" smtClean="0"/>
              <a:t> grain stalks that</a:t>
            </a:r>
            <a:r>
              <a:rPr lang="en-US" baseline="0" dirty="0" smtClean="0"/>
              <a:t> were left on the field are also valuable.  They are pressed into bales to be used as animal bedding, or for mulching </a:t>
            </a:r>
            <a:r>
              <a:rPr lang="en-US" baseline="0" smtClean="0"/>
              <a:t>strawberries and </a:t>
            </a:r>
            <a:r>
              <a:rPr lang="en-US" baseline="0" dirty="0" smtClean="0"/>
              <a:t>around other garden plants to control weeds and retain soil moisture. What other uses for straw can you think of? Why is it so important that the straw gets used? (financial value to farmer, decreases waste, useful for many things)</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14</a:t>
            </a:fld>
            <a:endParaRPr lang="en-US"/>
          </a:p>
        </p:txBody>
      </p:sp>
    </p:spTree>
    <p:extLst>
      <p:ext uri="{BB962C8B-B14F-4D97-AF65-F5344CB8AC3E}">
        <p14:creationId xmlns:p14="http://schemas.microsoft.com/office/powerpoint/2010/main" val="120847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Ploughing</a:t>
            </a:r>
            <a:r>
              <a:rPr lang="en-US" dirty="0" smtClean="0"/>
              <a:t> the field </a:t>
            </a:r>
            <a:r>
              <a:rPr lang="en-US" baseline="0" dirty="0" smtClean="0"/>
              <a:t>is the first step to prepare the field for seeding. By burying the weeds and other green growth, we add organic matter and nutrients to the soil and prepare a fresh surface for the crop. How do you prepare the soil in your garden? What tool do you use?</a:t>
            </a:r>
            <a:endParaRPr lang="en-US" dirty="0"/>
          </a:p>
        </p:txBody>
      </p:sp>
      <p:sp>
        <p:nvSpPr>
          <p:cNvPr id="4" name="Slide Number Placeholder 3"/>
          <p:cNvSpPr>
            <a:spLocks noGrp="1"/>
          </p:cNvSpPr>
          <p:nvPr>
            <p:ph type="sldNum" sz="quarter" idx="10"/>
          </p:nvPr>
        </p:nvSpPr>
        <p:spPr/>
        <p:txBody>
          <a:bodyPr/>
          <a:lstStyle/>
          <a:p>
            <a:fld id="{28660FB5-712E-0642-947A-63D99565C4D2}" type="slidenum">
              <a:rPr lang="en-US" smtClean="0"/>
              <a:pPr/>
              <a:t>2</a:t>
            </a:fld>
            <a:endParaRPr lang="en-US"/>
          </a:p>
        </p:txBody>
      </p:sp>
    </p:spTree>
    <p:extLst>
      <p:ext uri="{BB962C8B-B14F-4D97-AF65-F5344CB8AC3E}">
        <p14:creationId xmlns:p14="http://schemas.microsoft.com/office/powerpoint/2010/main" val="277946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this video, the plough is turning the earth to prepare for planting. Can you explain how it works?</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3</a:t>
            </a:fld>
            <a:endParaRPr lang="en-US"/>
          </a:p>
        </p:txBody>
      </p:sp>
    </p:spTree>
    <p:extLst>
      <p:ext uri="{BB962C8B-B14F-4D97-AF65-F5344CB8AC3E}">
        <p14:creationId xmlns:p14="http://schemas.microsoft.com/office/powerpoint/2010/main" val="207106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Discing</a:t>
            </a:r>
            <a:r>
              <a:rPr lang="en-US" dirty="0" smtClean="0"/>
              <a:t> the soil helps</a:t>
            </a:r>
            <a:r>
              <a:rPr lang="en-US" baseline="0" dirty="0" smtClean="0"/>
              <a:t> break up clumps in the soil and leaves a smooth level surface, ready for seeding. Have you done this in your garden? What tool(s) might you use to break up and smooth the soil in a small garden? (hand, rake</a:t>
            </a:r>
            <a:r>
              <a:rPr lang="mr-IN" baseline="0" dirty="0" smtClean="0"/>
              <a:t>…</a:t>
            </a:r>
            <a:r>
              <a:rPr lang="en-CA" baseline="0" dirty="0" smtClean="0"/>
              <a:t>)</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4</a:t>
            </a:fld>
            <a:endParaRPr lang="en-US"/>
          </a:p>
        </p:txBody>
      </p:sp>
    </p:spTree>
    <p:extLst>
      <p:ext uri="{BB962C8B-B14F-4D97-AF65-F5344CB8AC3E}">
        <p14:creationId xmlns:p14="http://schemas.microsoft.com/office/powerpoint/2010/main" val="166901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seeder takes seeds from the bin and blows them down the tubes leading to the ground.</a:t>
            </a:r>
            <a:r>
              <a:rPr lang="en-US" baseline="0" dirty="0" smtClean="0"/>
              <a:t>  The seeds are placed in evenly spaced rows and covered with a thin layer of soil, ready to sprout. How do you evenly space seeds in your garden?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8660FB5-712E-0642-947A-63D99565C4D2}" type="slidenum">
              <a:rPr lang="en-US" smtClean="0"/>
              <a:pPr/>
              <a:t>5</a:t>
            </a:fld>
            <a:endParaRPr lang="en-US"/>
          </a:p>
        </p:txBody>
      </p:sp>
    </p:spTree>
    <p:extLst>
      <p:ext uri="{BB962C8B-B14F-4D97-AF65-F5344CB8AC3E}">
        <p14:creationId xmlns:p14="http://schemas.microsoft.com/office/powerpoint/2010/main" val="146616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Springtime on the farm.</a:t>
            </a:r>
            <a:r>
              <a:rPr lang="en-US" baseline="0" dirty="0" smtClean="0"/>
              <a:t> The seeds have sprouted. They now look like short grass! Did you know that all grain starts out as a type of grass? Even rice and corn come from types of grass. </a:t>
            </a:r>
            <a:endParaRPr lang="en-US" dirty="0"/>
          </a:p>
        </p:txBody>
      </p:sp>
      <p:sp>
        <p:nvSpPr>
          <p:cNvPr id="4" name="Slide Number Placeholder 3"/>
          <p:cNvSpPr>
            <a:spLocks noGrp="1"/>
          </p:cNvSpPr>
          <p:nvPr>
            <p:ph type="sldNum" sz="quarter" idx="10"/>
          </p:nvPr>
        </p:nvSpPr>
        <p:spPr/>
        <p:txBody>
          <a:bodyPr/>
          <a:lstStyle/>
          <a:p>
            <a:fld id="{28660FB5-712E-0642-947A-63D99565C4D2}" type="slidenum">
              <a:rPr lang="en-US" smtClean="0"/>
              <a:pPr/>
              <a:t>6</a:t>
            </a:fld>
            <a:endParaRPr lang="en-US"/>
          </a:p>
        </p:txBody>
      </p:sp>
    </p:spTree>
    <p:extLst>
      <p:ext uri="{BB962C8B-B14F-4D97-AF65-F5344CB8AC3E}">
        <p14:creationId xmlns:p14="http://schemas.microsoft.com/office/powerpoint/2010/main" val="328329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Summer: The wheat</a:t>
            </a:r>
            <a:r>
              <a:rPr lang="en-US" baseline="0" dirty="0" smtClean="0"/>
              <a:t> plants are </a:t>
            </a:r>
            <a:r>
              <a:rPr lang="en-US" dirty="0" smtClean="0"/>
              <a:t>very tall now! They have </a:t>
            </a:r>
            <a:r>
              <a:rPr lang="en-US" baseline="0" dirty="0" smtClean="0"/>
              <a:t>made flowers that were pollinated and now there are seed heads developing. It is still green. Each seed head can produce up to 50 seeds. Have you ever seen grass make seed? Imagine how much see you would have in a whole field and how much seed it would take to make enough flour for a pizza crust.</a:t>
            </a:r>
            <a:endParaRPr lang="en-US" dirty="0" smtClean="0"/>
          </a:p>
          <a:p>
            <a:endParaRPr lang="en-US" dirty="0"/>
          </a:p>
        </p:txBody>
      </p:sp>
      <p:sp>
        <p:nvSpPr>
          <p:cNvPr id="4" name="Slide Number Placeholder 3"/>
          <p:cNvSpPr>
            <a:spLocks noGrp="1"/>
          </p:cNvSpPr>
          <p:nvPr>
            <p:ph type="sldNum" sz="quarter" idx="10"/>
          </p:nvPr>
        </p:nvSpPr>
        <p:spPr/>
        <p:txBody>
          <a:bodyPr/>
          <a:lstStyle/>
          <a:p>
            <a:fld id="{28660FB5-712E-0642-947A-63D99565C4D2}" type="slidenum">
              <a:rPr lang="en-US" smtClean="0"/>
              <a:pPr/>
              <a:t>7</a:t>
            </a:fld>
            <a:endParaRPr lang="en-US"/>
          </a:p>
        </p:txBody>
      </p:sp>
    </p:spTree>
    <p:extLst>
      <p:ext uri="{BB962C8B-B14F-4D97-AF65-F5344CB8AC3E}">
        <p14:creationId xmlns:p14="http://schemas.microsoft.com/office/powerpoint/2010/main" val="10619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the wheat matures, it turns from green to golden brown.  </a:t>
            </a:r>
            <a:r>
              <a:rPr lang="en-US" dirty="0" smtClean="0"/>
              <a:t>By</a:t>
            </a:r>
            <a:r>
              <a:rPr lang="en-US" baseline="0" dirty="0" smtClean="0"/>
              <a:t> late summer or early autumn, the seed heads containing the new kernels dry out and turn hard.  Now they are ready to harvest!  This machine is a combine.  It harvests or cuts the grain plants and threshes it, stripping out the new grain and separating it from the rest of the plant. </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8</a:t>
            </a:fld>
            <a:endParaRPr lang="en-US"/>
          </a:p>
        </p:txBody>
      </p:sp>
    </p:spTree>
    <p:extLst>
      <p:ext uri="{BB962C8B-B14F-4D97-AF65-F5344CB8AC3E}">
        <p14:creationId xmlns:p14="http://schemas.microsoft.com/office/powerpoint/2010/main" val="32547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video shows the grain stalks being guided into the machine, where they are cut at ground level. </a:t>
            </a:r>
            <a:r>
              <a:rPr lang="en-US" baseline="0" dirty="0" smtClean="0"/>
              <a:t>The plant stalks are threshed, and the grain is collected in a bin.  Everything else drops out the back of the machine onto the ground. </a:t>
            </a:r>
            <a:endParaRPr lang="en-US" dirty="0" smtClean="0"/>
          </a:p>
        </p:txBody>
      </p:sp>
      <p:sp>
        <p:nvSpPr>
          <p:cNvPr id="4" name="Slide Number Placeholder 3"/>
          <p:cNvSpPr>
            <a:spLocks noGrp="1"/>
          </p:cNvSpPr>
          <p:nvPr>
            <p:ph type="sldNum" sz="quarter" idx="10"/>
          </p:nvPr>
        </p:nvSpPr>
        <p:spPr/>
        <p:txBody>
          <a:bodyPr/>
          <a:lstStyle/>
          <a:p>
            <a:fld id="{28660FB5-712E-0642-947A-63D99565C4D2}" type="slidenum">
              <a:rPr lang="en-US" smtClean="0"/>
              <a:pPr/>
              <a:t>9</a:t>
            </a:fld>
            <a:endParaRPr lang="en-US"/>
          </a:p>
        </p:txBody>
      </p:sp>
    </p:spTree>
    <p:extLst>
      <p:ext uri="{BB962C8B-B14F-4D97-AF65-F5344CB8AC3E}">
        <p14:creationId xmlns:p14="http://schemas.microsoft.com/office/powerpoint/2010/main" val="5323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3" name="Freeform 6"/>
          <p:cNvSpPr/>
          <p:nvPr/>
        </p:nvSpPr>
        <p:spPr bwMode="auto">
          <a:xfrm>
            <a:off x="8736012"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1143298"/>
            <a:ext cx="5275772" cy="4268965"/>
          </a:xfrm>
        </p:spPr>
        <p:txBody>
          <a:bodyPr anchor="t">
            <a:normAutofit/>
          </a:bodyPr>
          <a:lstStyle>
            <a:lvl1pPr algn="l">
              <a:lnSpc>
                <a:spcPct val="85000"/>
              </a:lnSpc>
              <a:defRPr sz="58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16685" y="5537930"/>
            <a:ext cx="5275772" cy="706355"/>
          </a:xfrm>
        </p:spPr>
        <p:txBody>
          <a:bodyPr>
            <a:normAutofit/>
          </a:bodyPr>
          <a:lstStyle>
            <a:lvl1pPr marL="0" indent="0" algn="l">
              <a:lnSpc>
                <a:spcPct val="114000"/>
              </a:lnSpc>
              <a:spcBef>
                <a:spcPts val="0"/>
              </a:spcBef>
              <a:buNone/>
              <a:defRPr sz="18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16687" y="6314445"/>
            <a:ext cx="1197467" cy="365125"/>
          </a:xfrm>
        </p:spPr>
        <p:txBody>
          <a:bodyPr/>
          <a:lstStyle>
            <a:lvl1pPr algn="l">
              <a:defRPr sz="900">
                <a:solidFill>
                  <a:schemeClr val="tx2"/>
                </a:solidFill>
              </a:defRPr>
            </a:lvl1p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a:xfrm>
            <a:off x="2250445" y="6314445"/>
            <a:ext cx="3842012"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8736014" y="1416221"/>
            <a:ext cx="407987" cy="365125"/>
          </a:xfrm>
        </p:spPr>
        <p:txBody>
          <a:bodyPr/>
          <a:lstStyle>
            <a:lvl1pPr algn="r">
              <a:defRPr>
                <a:solidFill>
                  <a:schemeClr val="accent6">
                    <a:lumMod val="50000"/>
                  </a:schemeClr>
                </a:solidFill>
              </a:defRPr>
            </a:lvl1pPr>
          </a:lstStyle>
          <a:p>
            <a:fld id="{36462CCC-DDB7-3A4A-9459-D7F774BF9B8B}" type="slidenum">
              <a:rPr lang="en-US" smtClean="0"/>
              <a:pPr/>
              <a:t>‹#›</a:t>
            </a:fld>
            <a:endParaRPr lang="en-US"/>
          </a:p>
        </p:txBody>
      </p:sp>
      <p:cxnSp>
        <p:nvCxnSpPr>
          <p:cNvPr id="9" name="Straight Connector 8"/>
          <p:cNvCxnSpPr/>
          <p:nvPr/>
        </p:nvCxnSpPr>
        <p:spPr>
          <a:xfrm>
            <a:off x="580391" y="1257300"/>
            <a:ext cx="0" cy="56007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orient="horz" pos="7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86202" y="640080"/>
            <a:ext cx="4686299"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6"/>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Vertical Title 1"/>
          <p:cNvSpPr>
            <a:spLocks noGrp="1"/>
          </p:cNvSpPr>
          <p:nvPr>
            <p:ph type="title" orient="vert"/>
          </p:nvPr>
        </p:nvSpPr>
        <p:spPr>
          <a:xfrm>
            <a:off x="5993076" y="642931"/>
            <a:ext cx="1835003"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642937"/>
            <a:ext cx="5303009"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902140" y="5927136"/>
            <a:ext cx="2861142" cy="365125"/>
          </a:xfrm>
        </p:spPr>
        <p:txBody>
          <a:body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a:xfrm>
            <a:off x="4902140" y="6315954"/>
            <a:ext cx="2861142" cy="365125"/>
          </a:xfrm>
        </p:spPr>
        <p:txBody>
          <a:bodyPr/>
          <a:lstStyle/>
          <a:p>
            <a:endParaRPr lang="en-US"/>
          </a:p>
        </p:txBody>
      </p:sp>
      <p:sp>
        <p:nvSpPr>
          <p:cNvPr id="6" name="Slide Number Placeholder 5"/>
          <p:cNvSpPr>
            <a:spLocks noGrp="1"/>
          </p:cNvSpPr>
          <p:nvPr>
            <p:ph type="sldNum" sz="quarter" idx="12"/>
          </p:nvPr>
        </p:nvSpPr>
        <p:spPr>
          <a:xfrm>
            <a:off x="8736014" y="5607597"/>
            <a:ext cx="407987" cy="365125"/>
          </a:xfrm>
        </p:spPr>
        <p:txBody>
          <a:bodyPr/>
          <a:lstStyle/>
          <a:p>
            <a:fld id="{36462CCC-DDB7-3A4A-9459-D7F774BF9B8B}" type="slidenum">
              <a:rPr lang="en-US" smtClean="0"/>
              <a:pPr/>
              <a:t>‹#›</a:t>
            </a:fld>
            <a:endParaRPr lang="en-US"/>
          </a:p>
        </p:txBody>
      </p:sp>
      <p:cxnSp>
        <p:nvCxnSpPr>
          <p:cNvPr id="13" name="Straight Connector 12"/>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 xmlns:p15="http://schemas.microsoft.com/office/powerpoint/2012/main">
        <p15:guide id="1" pos="6456" userDrawn="1">
          <p15:clr>
            <a:srgbClr val="FBAE40"/>
          </p15:clr>
        </p15:guide>
        <p15:guide id="2" pos="484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Freeform 6"/>
          <p:cNvSpPr/>
          <p:nvPr/>
        </p:nvSpPr>
        <p:spPr bwMode="auto">
          <a:xfrm>
            <a:off x="8736012"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1143298"/>
            <a:ext cx="5275772" cy="4268965"/>
          </a:xfrm>
        </p:spPr>
        <p:txBody>
          <a:bodyPr anchor="t">
            <a:normAutofit/>
          </a:bodyPr>
          <a:lstStyle>
            <a:lvl1pPr algn="l">
              <a:lnSpc>
                <a:spcPct val="85000"/>
              </a:lnSpc>
              <a:defRPr sz="58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16685" y="5537930"/>
            <a:ext cx="5275772" cy="706355"/>
          </a:xfrm>
        </p:spPr>
        <p:txBody>
          <a:bodyPr>
            <a:normAutofit/>
          </a:bodyPr>
          <a:lstStyle>
            <a:lvl1pPr marL="0" indent="0" algn="l">
              <a:lnSpc>
                <a:spcPct val="114000"/>
              </a:lnSpc>
              <a:spcBef>
                <a:spcPts val="0"/>
              </a:spcBef>
              <a:buNone/>
              <a:defRPr sz="18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16687" y="6314445"/>
            <a:ext cx="1197467" cy="365125"/>
          </a:xfrm>
        </p:spPr>
        <p:txBody>
          <a:bodyPr/>
          <a:lstStyle>
            <a:lvl1pPr algn="l">
              <a:defRPr sz="900">
                <a:solidFill>
                  <a:schemeClr val="tx2"/>
                </a:solidFill>
              </a:defRPr>
            </a:lvl1p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a:xfrm>
            <a:off x="2250445" y="6314445"/>
            <a:ext cx="3842012"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8736014" y="1416221"/>
            <a:ext cx="407987" cy="365125"/>
          </a:xfrm>
        </p:spPr>
        <p:txBody>
          <a:bodyPr/>
          <a:lstStyle>
            <a:lvl1pPr algn="r">
              <a:defRPr>
                <a:solidFill>
                  <a:schemeClr val="accent1"/>
                </a:solidFill>
              </a:defRPr>
            </a:lvl1pPr>
          </a:lstStyle>
          <a:p>
            <a:fld id="{36462CCC-DDB7-3A4A-9459-D7F774BF9B8B}" type="slidenum">
              <a:rPr lang="en-US" smtClean="0"/>
              <a:pPr/>
              <a:t>‹#›</a:t>
            </a:fld>
            <a:endParaRPr lang="en-US"/>
          </a:p>
        </p:txBody>
      </p:sp>
      <p:cxnSp>
        <p:nvCxnSpPr>
          <p:cNvPr id="9" name="Straight Connector 8"/>
          <p:cNvCxnSpPr/>
          <p:nvPr/>
        </p:nvCxnSpPr>
        <p:spPr>
          <a:xfrm>
            <a:off x="580391" y="1257300"/>
            <a:ext cx="0" cy="56007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orient="horz" pos="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12" name="Freeform 11"/>
          <p:cNvSpPr/>
          <p:nvPr/>
        </p:nvSpPr>
        <p:spPr bwMode="auto">
          <a:xfrm>
            <a:off x="8736012"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460757" y="2571727"/>
            <a:ext cx="6222491" cy="3286153"/>
          </a:xfrm>
        </p:spPr>
        <p:txBody>
          <a:bodyPr anchor="t">
            <a:normAutofit/>
          </a:bodyPr>
          <a:lstStyle>
            <a:lvl1pPr>
              <a:lnSpc>
                <a:spcPct val="85000"/>
              </a:lnSpc>
              <a:defRPr sz="58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460755" y="1393748"/>
            <a:ext cx="6301072" cy="819150"/>
          </a:xfrm>
        </p:spPr>
        <p:txBody>
          <a:bodyPr anchor="ctr">
            <a:normAutofit/>
          </a:bodyPr>
          <a:lstStyle>
            <a:lvl1pPr marL="0" indent="0" algn="r">
              <a:lnSpc>
                <a:spcPct val="113000"/>
              </a:lnSpc>
              <a:spcBef>
                <a:spcPts val="0"/>
              </a:spcBef>
              <a:buNone/>
              <a:defRPr sz="1800" b="0" i="1"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57218" y="6314444"/>
            <a:ext cx="1197467" cy="365125"/>
          </a:xfrm>
        </p:spPr>
        <p:txBody>
          <a:bodyPr/>
          <a:lstStyle>
            <a:lvl1pPr>
              <a:defRPr sz="900">
                <a:solidFill>
                  <a:schemeClr val="accent1"/>
                </a:solidFill>
              </a:defRPr>
            </a:lvl1p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a:xfrm>
            <a:off x="1460755" y="6314445"/>
            <a:ext cx="4860170" cy="365125"/>
          </a:xfrm>
        </p:spPr>
        <p:txBody>
          <a:bodyPr/>
          <a:lstStyle>
            <a:lvl1pPr>
              <a:defRPr b="0">
                <a:solidFill>
                  <a:schemeClr val="accent1"/>
                </a:solidFill>
              </a:defRPr>
            </a:lvl1pPr>
          </a:lstStyle>
          <a:p>
            <a:endParaRPr lang="en-US"/>
          </a:p>
        </p:txBody>
      </p:sp>
      <p:sp>
        <p:nvSpPr>
          <p:cNvPr id="6" name="Slide Number Placeholder 5"/>
          <p:cNvSpPr>
            <a:spLocks noGrp="1"/>
          </p:cNvSpPr>
          <p:nvPr>
            <p:ph type="sldNum" sz="quarter" idx="12"/>
          </p:nvPr>
        </p:nvSpPr>
        <p:spPr>
          <a:xfrm>
            <a:off x="8736014" y="1620764"/>
            <a:ext cx="407987" cy="365125"/>
          </a:xfrm>
        </p:spPr>
        <p:txBody>
          <a:bodyPr/>
          <a:lstStyle>
            <a:lvl1pPr>
              <a:defRPr>
                <a:solidFill>
                  <a:schemeClr val="bg2"/>
                </a:solidFill>
              </a:defRPr>
            </a:lvl1pPr>
          </a:lstStyle>
          <a:p>
            <a:fld id="{36462CCC-DDB7-3A4A-9459-D7F774BF9B8B}" type="slidenum">
              <a:rPr lang="en-US" smtClean="0"/>
              <a:pPr/>
              <a:t>‹#›</a:t>
            </a:fld>
            <a:endParaRPr lang="en-US"/>
          </a:p>
        </p:txBody>
      </p:sp>
      <p:cxnSp>
        <p:nvCxnSpPr>
          <p:cNvPr id="10" name="Straight Connector 9"/>
          <p:cNvCxnSpPr/>
          <p:nvPr/>
        </p:nvCxnSpPr>
        <p:spPr>
          <a:xfrm flipH="1">
            <a:off x="3"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 y="6178167"/>
            <a:ext cx="768324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 xmlns:p15="http://schemas.microsoft.com/office/powerpoint/2012/main">
        <p15:guide id="1" pos="6456" userDrawn="1">
          <p15:clr>
            <a:srgbClr val="FBAE40"/>
          </p15:clr>
        </p15:guide>
        <p15:guide id="2" pos="484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86200" y="540628"/>
            <a:ext cx="46863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86200" y="3712467"/>
            <a:ext cx="46863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EBAFF4-FCDF-F440-8706-559CAD645753}" type="datetimeFigureOut">
              <a:rPr lang="en-US" smtClean="0"/>
              <a:pPr/>
              <a:t>6/14/17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extLst>
    <p:ext uri="{DCECCB84-F9BA-43D5-87BE-67443E8EF086}">
      <p15:sldGuideLst xmlns=""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7784"/>
            <a:ext cx="2873502"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86200" y="558065"/>
            <a:ext cx="4690872" cy="913212"/>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86200" y="1526126"/>
            <a:ext cx="4690872" cy="175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86200" y="3700831"/>
            <a:ext cx="4690872" cy="913759"/>
          </a:xfrm>
        </p:spPr>
        <p:txBody>
          <a:bodyPr anchor="b">
            <a:normAutofit/>
          </a:bodyPr>
          <a:lstStyle>
            <a:lvl1pPr marL="0" indent="0">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86200" y="4669432"/>
            <a:ext cx="4690872" cy="1752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EBAFF4-FCDF-F440-8706-559CAD645753}" type="datetimeFigureOut">
              <a:rPr lang="en-US" smtClean="0"/>
              <a:pPr/>
              <a:t>6/14/17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extLst>
    <p:ext uri="{DCECCB84-F9BA-43D5-87BE-67443E8EF086}">
      <p15:sldGuideLst xmlns=""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EBAFF4-FCDF-F440-8706-559CAD645753}" type="datetimeFigureOut">
              <a:rPr lang="en-US" smtClean="0"/>
              <a:pPr/>
              <a:t>6/14/17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BAFF4-FCDF-F440-8706-559CAD645753}" type="datetimeFigureOut">
              <a:rPr lang="en-US" smtClean="0"/>
              <a:pPr/>
              <a:t>6/14/17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5479"/>
            <a:ext cx="2879082" cy="1921022"/>
          </a:xfrm>
        </p:spPr>
        <p:txBody>
          <a:bodyPr anchor="t">
            <a:noAutofit/>
          </a:bodyPr>
          <a:lstStyle>
            <a:lvl1pPr>
              <a:lnSpc>
                <a:spcPct val="93000"/>
              </a:lnSpc>
              <a:defRPr sz="3000"/>
            </a:lvl1pPr>
          </a:lstStyle>
          <a:p>
            <a:r>
              <a:rPr lang="en-US" smtClean="0"/>
              <a:t>Click to edit Master title style</a:t>
            </a:r>
            <a:endParaRPr lang="en-US" dirty="0"/>
          </a:p>
        </p:txBody>
      </p:sp>
      <p:sp>
        <p:nvSpPr>
          <p:cNvPr id="3" name="Content Placeholder 2"/>
          <p:cNvSpPr>
            <a:spLocks noGrp="1"/>
          </p:cNvSpPr>
          <p:nvPr>
            <p:ph idx="1"/>
          </p:nvPr>
        </p:nvSpPr>
        <p:spPr>
          <a:xfrm>
            <a:off x="3886200" y="564147"/>
            <a:ext cx="46863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 y="2621517"/>
            <a:ext cx="2879082" cy="3239537"/>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EBAFF4-FCDF-F440-8706-559CAD645753}" type="datetimeFigureOut">
              <a:rPr lang="en-US" smtClean="0"/>
              <a:pPr/>
              <a:t>6/14/17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extLst>
    <p:ext uri="{DCECCB84-F9BA-43D5-87BE-67443E8EF086}">
      <p15:sldGuideLst xmlns=""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557266"/>
            <a:ext cx="2882528" cy="1919239"/>
          </a:xfrm>
        </p:spPr>
        <p:txBody>
          <a:bodyPr anchor="t">
            <a:noAutofit/>
          </a:bodyPr>
          <a:lstStyle>
            <a:lvl1pPr>
              <a:lnSpc>
                <a:spcPct val="93000"/>
              </a:lnSpc>
              <a:defRPr sz="3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943350" y="4"/>
            <a:ext cx="462915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71501" y="2621512"/>
            <a:ext cx="2882528" cy="3236976"/>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EBAFF4-FCDF-F440-8706-559CAD645753}" type="datetimeFigureOut">
              <a:rPr lang="en-US" smtClean="0"/>
              <a:pPr/>
              <a:t>6/14/17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86202" y="640080"/>
            <a:ext cx="4686299"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6"/>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5993076" y="642931"/>
            <a:ext cx="1835003"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642937"/>
            <a:ext cx="5303009"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902140" y="5927136"/>
            <a:ext cx="2861142" cy="365125"/>
          </a:xfrm>
        </p:spPr>
        <p:txBody>
          <a:body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a:xfrm>
            <a:off x="4902140" y="6315954"/>
            <a:ext cx="2861142" cy="365125"/>
          </a:xfrm>
        </p:spPr>
        <p:txBody>
          <a:bodyPr/>
          <a:lstStyle/>
          <a:p>
            <a:endParaRPr lang="en-US"/>
          </a:p>
        </p:txBody>
      </p:sp>
      <p:sp>
        <p:nvSpPr>
          <p:cNvPr id="6" name="Slide Number Placeholder 5"/>
          <p:cNvSpPr>
            <a:spLocks noGrp="1"/>
          </p:cNvSpPr>
          <p:nvPr>
            <p:ph type="sldNum" sz="quarter" idx="12"/>
          </p:nvPr>
        </p:nvSpPr>
        <p:spPr>
          <a:xfrm>
            <a:off x="8736014" y="5607597"/>
            <a:ext cx="407987" cy="365125"/>
          </a:xfrm>
        </p:spPr>
        <p:txBody>
          <a:bodyPr/>
          <a:lstStyle/>
          <a:p>
            <a:fld id="{36462CCC-DDB7-3A4A-9459-D7F774BF9B8B}" type="slidenum">
              <a:rPr lang="en-US" smtClean="0"/>
              <a:pPr/>
              <a:t>‹#›</a:t>
            </a:fld>
            <a:endParaRPr lang="en-US"/>
          </a:p>
        </p:txBody>
      </p:sp>
      <p:cxnSp>
        <p:nvCxnSpPr>
          <p:cNvPr id="13" name="Straight Connector 12"/>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 y="6199730"/>
            <a:ext cx="769500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 xmlns:p15="http://schemas.microsoft.com/office/powerpoint/2012/main">
        <p15:guide id="1" pos="6456" userDrawn="1">
          <p15:clr>
            <a:srgbClr val="FBAE40"/>
          </p15:clr>
        </p15:guide>
        <p15:guide id="2" pos="48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12" name="Freeform 11"/>
          <p:cNvSpPr/>
          <p:nvPr/>
        </p:nvSpPr>
        <p:spPr bwMode="auto">
          <a:xfrm>
            <a:off x="8736012"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460757" y="2571727"/>
            <a:ext cx="6222491" cy="3286153"/>
          </a:xfrm>
        </p:spPr>
        <p:txBody>
          <a:bodyPr anchor="t">
            <a:normAutofit/>
          </a:bodyPr>
          <a:lstStyle>
            <a:lvl1pPr>
              <a:lnSpc>
                <a:spcPct val="85000"/>
              </a:lnSpc>
              <a:defRPr sz="58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460755" y="1393748"/>
            <a:ext cx="6301072" cy="819150"/>
          </a:xfrm>
        </p:spPr>
        <p:txBody>
          <a:bodyPr anchor="ctr">
            <a:normAutofit/>
          </a:bodyPr>
          <a:lstStyle>
            <a:lvl1pPr marL="0" indent="0" algn="r">
              <a:lnSpc>
                <a:spcPct val="113000"/>
              </a:lnSpc>
              <a:spcBef>
                <a:spcPts val="0"/>
              </a:spcBef>
              <a:buNone/>
              <a:defRPr sz="1800" b="0" i="1" baseline="0">
                <a:solidFill>
                  <a:schemeClr val="tx1">
                    <a:lumMod val="85000"/>
                    <a:lumOff val="1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57218" y="6314444"/>
            <a:ext cx="1197467" cy="365125"/>
          </a:xfrm>
        </p:spPr>
        <p:txBody>
          <a:bodyPr/>
          <a:lstStyle>
            <a:lvl1pPr>
              <a:defRPr sz="900">
                <a:solidFill>
                  <a:schemeClr val="tx1">
                    <a:lumMod val="85000"/>
                    <a:lumOff val="15000"/>
                  </a:schemeClr>
                </a:solidFill>
              </a:defRPr>
            </a:lvl1pPr>
          </a:lstStyle>
          <a:p>
            <a:fld id="{DDEBAFF4-FCDF-F440-8706-559CAD645753}" type="datetimeFigureOut">
              <a:rPr lang="en-US" smtClean="0"/>
              <a:pPr/>
              <a:t>6/14/17</a:t>
            </a:fld>
            <a:endParaRPr lang="en-US"/>
          </a:p>
        </p:txBody>
      </p:sp>
      <p:sp>
        <p:nvSpPr>
          <p:cNvPr id="5" name="Footer Placeholder 4"/>
          <p:cNvSpPr>
            <a:spLocks noGrp="1"/>
          </p:cNvSpPr>
          <p:nvPr>
            <p:ph type="ftr" sz="quarter" idx="11"/>
          </p:nvPr>
        </p:nvSpPr>
        <p:spPr>
          <a:xfrm>
            <a:off x="1460755" y="6314445"/>
            <a:ext cx="4860170"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736014" y="1620764"/>
            <a:ext cx="407987" cy="365125"/>
          </a:xfrm>
        </p:spPr>
        <p:txBody>
          <a:bodyPr/>
          <a:lstStyle>
            <a:lvl1pPr>
              <a:defRPr>
                <a:solidFill>
                  <a:schemeClr val="bg2"/>
                </a:solidFill>
              </a:defRPr>
            </a:lvl1pPr>
          </a:lstStyle>
          <a:p>
            <a:fld id="{36462CCC-DDB7-3A4A-9459-D7F774BF9B8B}" type="slidenum">
              <a:rPr lang="en-US" smtClean="0"/>
              <a:pPr/>
              <a:t>‹#›</a:t>
            </a:fld>
            <a:endParaRPr lang="en-US"/>
          </a:p>
        </p:txBody>
      </p:sp>
      <p:cxnSp>
        <p:nvCxnSpPr>
          <p:cNvPr id="10" name="Straight Connector 9"/>
          <p:cNvCxnSpPr/>
          <p:nvPr/>
        </p:nvCxnSpPr>
        <p:spPr>
          <a:xfrm flipH="1">
            <a:off x="3"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 xmlns:p15="http://schemas.microsoft.com/office/powerpoint/2012/main">
        <p15:guide id="1" pos="6456" userDrawn="1">
          <p15:clr>
            <a:srgbClr val="FBAE40"/>
          </p15:clr>
        </p15:guide>
        <p15:guide id="2" pos="48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86200" y="540628"/>
            <a:ext cx="46863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86200" y="3712467"/>
            <a:ext cx="46863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EBAFF4-FCDF-F440-8706-559CAD645753}" type="datetimeFigureOut">
              <a:rPr lang="en-US" smtClean="0"/>
              <a:pPr/>
              <a:t>6/14/17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7784"/>
            <a:ext cx="2873502"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86200" y="558065"/>
            <a:ext cx="4690872" cy="913212"/>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86200" y="1526126"/>
            <a:ext cx="4690872" cy="175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86200" y="3700831"/>
            <a:ext cx="4690872" cy="913759"/>
          </a:xfrm>
        </p:spPr>
        <p:txBody>
          <a:bodyPr anchor="b">
            <a:normAutofit/>
          </a:bodyPr>
          <a:lstStyle>
            <a:lvl1pPr marL="0" indent="0">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86200" y="4669432"/>
            <a:ext cx="4690872" cy="1752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EBAFF4-FCDF-F440-8706-559CAD645753}" type="datetimeFigureOut">
              <a:rPr lang="en-US" smtClean="0"/>
              <a:pPr/>
              <a:t>6/14/17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EBAFF4-FCDF-F440-8706-559CAD645753}" type="datetimeFigureOut">
              <a:rPr lang="en-US" smtClean="0"/>
              <a:pPr/>
              <a:t>6/14/17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BAFF4-FCDF-F440-8706-559CAD645753}" type="datetimeFigureOut">
              <a:rPr lang="en-US" smtClean="0"/>
              <a:pPr/>
              <a:t>6/14/17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5479"/>
            <a:ext cx="2879082" cy="1921022"/>
          </a:xfrm>
        </p:spPr>
        <p:txBody>
          <a:bodyPr anchor="t">
            <a:noAutofit/>
          </a:bodyPr>
          <a:lstStyle>
            <a:lvl1pPr>
              <a:lnSpc>
                <a:spcPct val="93000"/>
              </a:lnSpc>
              <a:defRPr sz="3000"/>
            </a:lvl1pPr>
          </a:lstStyle>
          <a:p>
            <a:r>
              <a:rPr lang="en-US" smtClean="0"/>
              <a:t>Click to edit Master title style</a:t>
            </a:r>
            <a:endParaRPr lang="en-US" dirty="0"/>
          </a:p>
        </p:txBody>
      </p:sp>
      <p:sp>
        <p:nvSpPr>
          <p:cNvPr id="3" name="Content Placeholder 2"/>
          <p:cNvSpPr>
            <a:spLocks noGrp="1"/>
          </p:cNvSpPr>
          <p:nvPr>
            <p:ph idx="1"/>
          </p:nvPr>
        </p:nvSpPr>
        <p:spPr>
          <a:xfrm>
            <a:off x="3886200" y="564147"/>
            <a:ext cx="46863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 y="2621517"/>
            <a:ext cx="2879082" cy="3239537"/>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EBAFF4-FCDF-F440-8706-559CAD645753}" type="datetimeFigureOut">
              <a:rPr lang="en-US" smtClean="0"/>
              <a:pPr/>
              <a:t>6/14/17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557266"/>
            <a:ext cx="2882528" cy="1919239"/>
          </a:xfrm>
        </p:spPr>
        <p:txBody>
          <a:bodyPr anchor="t">
            <a:noAutofit/>
          </a:bodyPr>
          <a:lstStyle>
            <a:lvl1pPr>
              <a:lnSpc>
                <a:spcPct val="93000"/>
              </a:lnSpc>
              <a:defRPr sz="3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943350" y="4"/>
            <a:ext cx="462915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71501" y="2621512"/>
            <a:ext cx="2882528" cy="3236976"/>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EBAFF4-FCDF-F440-8706-559CAD645753}" type="datetimeFigureOut">
              <a:rPr lang="en-US" smtClean="0"/>
              <a:pPr/>
              <a:t>6/14/17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462CCC-DDB7-3A4A-9459-D7F774BF9B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571501" y="559678"/>
            <a:ext cx="2875430"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86202" y="569066"/>
            <a:ext cx="4686299"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1501" y="5930065"/>
            <a:ext cx="2861142" cy="365125"/>
          </a:xfrm>
          <a:prstGeom prst="rect">
            <a:avLst/>
          </a:prstGeom>
        </p:spPr>
        <p:txBody>
          <a:bodyPr vert="horz" lIns="91440" tIns="45720" rIns="91440" bIns="45720" rtlCol="0" anchor="t"/>
          <a:lstStyle>
            <a:lvl1pPr algn="r">
              <a:defRPr sz="750" b="0" i="1" baseline="0">
                <a:solidFill>
                  <a:schemeClr val="tx1">
                    <a:lumMod val="85000"/>
                    <a:lumOff val="15000"/>
                  </a:schemeClr>
                </a:solidFill>
                <a:latin typeface="+mj-lt"/>
              </a:defRPr>
            </a:lvl1pPr>
          </a:lstStyle>
          <a:p>
            <a:fld id="{DDEBAFF4-FCDF-F440-8706-559CAD645753}" type="datetimeFigureOut">
              <a:rPr lang="en-US" smtClean="0"/>
              <a:pPr/>
              <a:t>6/14/17</a:t>
            </a:fld>
            <a:endParaRPr lang="en-US"/>
          </a:p>
        </p:txBody>
      </p:sp>
      <p:sp>
        <p:nvSpPr>
          <p:cNvPr id="5" name="Footer Placeholder 4"/>
          <p:cNvSpPr>
            <a:spLocks noGrp="1"/>
          </p:cNvSpPr>
          <p:nvPr>
            <p:ph type="ftr" sz="quarter" idx="3"/>
          </p:nvPr>
        </p:nvSpPr>
        <p:spPr>
          <a:xfrm>
            <a:off x="571501" y="6314445"/>
            <a:ext cx="2861142" cy="365125"/>
          </a:xfrm>
          <a:prstGeom prst="rect">
            <a:avLst/>
          </a:prstGeom>
        </p:spPr>
        <p:txBody>
          <a:bodyPr vert="horz" lIns="91440" tIns="45720" rIns="91440" bIns="45720" rtlCol="0" anchor="t"/>
          <a:lstStyle>
            <a:lvl1pPr algn="r">
              <a:defRPr sz="11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8736014" y="5607597"/>
            <a:ext cx="407987" cy="365125"/>
          </a:xfrm>
          <a:prstGeom prst="rect">
            <a:avLst/>
          </a:prstGeom>
        </p:spPr>
        <p:txBody>
          <a:bodyPr vert="horz" lIns="91440" tIns="45720" rIns="91440" bIns="45720" rtlCol="0" anchor="ctr"/>
          <a:lstStyle>
            <a:lvl1pPr algn="r">
              <a:defRPr sz="1100" b="0" i="1" baseline="0">
                <a:solidFill>
                  <a:schemeClr val="bg2"/>
                </a:solidFill>
                <a:latin typeface="+mj-lt"/>
              </a:defRPr>
            </a:lvl1pPr>
          </a:lstStyle>
          <a:p>
            <a:fld id="{36462CCC-DDB7-3A4A-9459-D7F774BF9B8B}" type="slidenum">
              <a:rPr lang="en-US" smtClean="0"/>
              <a:pPr/>
              <a:t>‹#›</a:t>
            </a:fld>
            <a:endParaRPr lang="en-US"/>
          </a:p>
        </p:txBody>
      </p:sp>
      <p:cxnSp>
        <p:nvCxnSpPr>
          <p:cNvPr id="10" name="Straight Connector 9"/>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663406"/>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r" defTabSz="685800" rtl="0" eaLnBrk="1" latinLnBrk="0" hangingPunct="1">
        <a:lnSpc>
          <a:spcPct val="90000"/>
        </a:lnSpc>
        <a:spcBef>
          <a:spcPct val="0"/>
        </a:spcBef>
        <a:buNone/>
        <a:defRPr sz="3800" b="0" i="1" kern="1200" baseline="0">
          <a:solidFill>
            <a:schemeClr val="tx1">
              <a:lumMod val="85000"/>
              <a:lumOff val="15000"/>
            </a:schemeClr>
          </a:solidFill>
          <a:latin typeface="+mj-lt"/>
          <a:ea typeface="+mj-ea"/>
          <a:cs typeface="+mj-cs"/>
        </a:defRPr>
      </a:lvl1pPr>
    </p:titleStyle>
    <p:bodyStyle>
      <a:lvl1pPr marL="283464" indent="-283464" algn="l" defTabSz="6858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6858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6858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6858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6858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685800" rtl="0" eaLnBrk="1" latinLnBrk="0" hangingPunct="1">
        <a:lnSpc>
          <a:spcPct val="112000"/>
        </a:lnSpc>
        <a:spcBef>
          <a:spcPts val="975"/>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12598"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9" pos="2832" userDrawn="1">
          <p15:clr>
            <a:srgbClr val="F26B43"/>
          </p15:clr>
        </p15:guide>
        <p15:guide id="10" pos="480" userDrawn="1">
          <p15:clr>
            <a:srgbClr val="F26B43"/>
          </p15:clr>
        </p15:guide>
        <p15:guide id="11" pos="7200" userDrawn="1">
          <p15:clr>
            <a:srgbClr val="F26B43"/>
          </p15:clr>
        </p15:guide>
        <p15:guide id="12" pos="3264" userDrawn="1">
          <p15:clr>
            <a:srgbClr val="F26B43"/>
          </p15:clr>
        </p15:guide>
        <p15:guide id="13" pos="2124" userDrawn="1">
          <p15:clr>
            <a:srgbClr val="F26B43"/>
          </p15:clr>
        </p15:guide>
        <p15:guide id="14" pos="360" userDrawn="1">
          <p15:clr>
            <a:srgbClr val="F26B43"/>
          </p15:clr>
        </p15:guide>
        <p15:guide id="15" orient="horz" pos="432" userDrawn="1">
          <p15:clr>
            <a:srgbClr val="F26B43"/>
          </p15:clr>
        </p15:guide>
        <p15:guide id="16" pos="5400" userDrawn="1">
          <p15:clr>
            <a:srgbClr val="F26B43"/>
          </p15:clr>
        </p15:guide>
        <p15:guide id="17" pos="24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571501" y="559678"/>
            <a:ext cx="2875430"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86202" y="569066"/>
            <a:ext cx="4686299"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1501" y="5930065"/>
            <a:ext cx="2861142" cy="365125"/>
          </a:xfrm>
          <a:prstGeom prst="rect">
            <a:avLst/>
          </a:prstGeom>
        </p:spPr>
        <p:txBody>
          <a:bodyPr vert="horz" lIns="91440" tIns="45720" rIns="91440" bIns="45720" rtlCol="0" anchor="t"/>
          <a:lstStyle>
            <a:lvl1pPr algn="r">
              <a:defRPr sz="750" b="0" i="1" baseline="0">
                <a:solidFill>
                  <a:schemeClr val="accent1"/>
                </a:solidFill>
                <a:latin typeface="+mj-lt"/>
              </a:defRPr>
            </a:lvl1pPr>
          </a:lstStyle>
          <a:p>
            <a:fld id="{DDEBAFF4-FCDF-F440-8706-559CAD645753}" type="datetimeFigureOut">
              <a:rPr lang="en-US" smtClean="0"/>
              <a:pPr/>
              <a:t>6/14/17</a:t>
            </a:fld>
            <a:endParaRPr lang="en-US"/>
          </a:p>
        </p:txBody>
      </p:sp>
      <p:sp>
        <p:nvSpPr>
          <p:cNvPr id="5" name="Footer Placeholder 4"/>
          <p:cNvSpPr>
            <a:spLocks noGrp="1"/>
          </p:cNvSpPr>
          <p:nvPr>
            <p:ph type="ftr" sz="quarter" idx="3"/>
          </p:nvPr>
        </p:nvSpPr>
        <p:spPr>
          <a:xfrm>
            <a:off x="571501" y="6314445"/>
            <a:ext cx="2861142" cy="365125"/>
          </a:xfrm>
          <a:prstGeom prst="rect">
            <a:avLst/>
          </a:prstGeom>
        </p:spPr>
        <p:txBody>
          <a:bodyPr vert="horz" lIns="91440" tIns="45720" rIns="91440" bIns="45720" rtlCol="0" anchor="t"/>
          <a:lstStyle>
            <a:lvl1pPr algn="r">
              <a:defRPr sz="1100" b="1" i="1" baseline="0">
                <a:solidFill>
                  <a:schemeClr val="accent1"/>
                </a:solidFill>
                <a:latin typeface="+mj-lt"/>
              </a:defRPr>
            </a:lvl1pPr>
          </a:lstStyle>
          <a:p>
            <a:endParaRPr lang="en-US"/>
          </a:p>
        </p:txBody>
      </p:sp>
      <p:sp>
        <p:nvSpPr>
          <p:cNvPr id="6" name="Slide Number Placeholder 5"/>
          <p:cNvSpPr>
            <a:spLocks noGrp="1"/>
          </p:cNvSpPr>
          <p:nvPr>
            <p:ph type="sldNum" sz="quarter" idx="4"/>
          </p:nvPr>
        </p:nvSpPr>
        <p:spPr>
          <a:xfrm>
            <a:off x="8736014" y="5607597"/>
            <a:ext cx="407987" cy="365125"/>
          </a:xfrm>
          <a:prstGeom prst="rect">
            <a:avLst/>
          </a:prstGeom>
        </p:spPr>
        <p:txBody>
          <a:bodyPr vert="horz" lIns="91440" tIns="45720" rIns="91440" bIns="45720" rtlCol="0" anchor="ctr"/>
          <a:lstStyle>
            <a:lvl1pPr algn="r">
              <a:defRPr sz="1100" b="0" i="1" baseline="0">
                <a:solidFill>
                  <a:schemeClr val="bg2"/>
                </a:solidFill>
                <a:latin typeface="+mj-lt"/>
              </a:defRPr>
            </a:lvl1pPr>
          </a:lstStyle>
          <a:p>
            <a:fld id="{36462CCC-DDB7-3A4A-9459-D7F774BF9B8B}" type="slidenum">
              <a:rPr lang="en-US" smtClean="0"/>
              <a:pPr/>
              <a:t>‹#›</a:t>
            </a:fld>
            <a:endParaRPr lang="en-US"/>
          </a:p>
        </p:txBody>
      </p:sp>
      <p:cxnSp>
        <p:nvCxnSpPr>
          <p:cNvPr id="10" name="Straight Connector 9"/>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199730"/>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16753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p:titleStyle>
    <p:bodyStyle>
      <a:lvl1pPr marL="283464" indent="-283464" algn="l" defTabSz="6858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6858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6858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6858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6858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685800" rtl="0" eaLnBrk="1" latinLnBrk="0" hangingPunct="1">
        <a:lnSpc>
          <a:spcPct val="112000"/>
        </a:lnSpc>
        <a:spcBef>
          <a:spcPts val="975"/>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12598"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9" pos="2832" userDrawn="1">
          <p15:clr>
            <a:srgbClr val="F26B43"/>
          </p15:clr>
        </p15:guide>
        <p15:guide id="10" pos="480" userDrawn="1">
          <p15:clr>
            <a:srgbClr val="F26B43"/>
          </p15:clr>
        </p15:guide>
        <p15:guide id="11" pos="7200" userDrawn="1">
          <p15:clr>
            <a:srgbClr val="F26B43"/>
          </p15:clr>
        </p15:guide>
        <p15:guide id="12" pos="3264" userDrawn="1">
          <p15:clr>
            <a:srgbClr val="F26B43"/>
          </p15:clr>
        </p15:guide>
        <p15:guide id="13" pos="2124" userDrawn="1">
          <p15:clr>
            <a:srgbClr val="F26B43"/>
          </p15:clr>
        </p15:guide>
        <p15:guide id="14" pos="360" userDrawn="1">
          <p15:clr>
            <a:srgbClr val="F26B43"/>
          </p15:clr>
        </p15:guide>
        <p15:guide id="15" orient="horz" pos="432" userDrawn="1">
          <p15:clr>
            <a:srgbClr val="F26B43"/>
          </p15:clr>
        </p15:guide>
        <p15:guide id="16" pos="5400" userDrawn="1">
          <p15:clr>
            <a:srgbClr val="F26B43"/>
          </p15:clr>
        </p15:guide>
        <p15:guide id="17" pos="24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youtu.be/xZRVGHpWCDk" TargetMode="External"/><Relationship Id="rId6"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youtu.be/H0uIyjkk5MM" TargetMode="External"/><Relationship Id="rId6" Type="http://schemas.openxmlformats.org/officeDocument/2006/relationships/image" Target="../media/image30.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youtu.be/oX-LS7vIGQk" TargetMode="External"/><Relationship Id="rId6"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0.JPG"/><Relationship Id="rId7" Type="http://schemas.openxmlformats.org/officeDocument/2006/relationships/image" Target="../media/image11.JP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youtu.be/qaKKT_jxLlA" TargetMode="External"/><Relationship Id="rId6" Type="http://schemas.openxmlformats.org/officeDocument/2006/relationships/image" Target="../media/image22.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17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0" cap="none" dirty="0" smtClean="0">
                <a:solidFill>
                  <a:schemeClr val="tx1"/>
                </a:solidFill>
                <a:latin typeface="Whitney" charset="0"/>
                <a:ea typeface="Whitney" charset="0"/>
                <a:cs typeface="Whitney" charset="0"/>
              </a:rPr>
              <a:t>Grain Growing</a:t>
            </a:r>
            <a:br>
              <a:rPr lang="en-US" b="1" i="0" cap="none" dirty="0" smtClean="0">
                <a:solidFill>
                  <a:schemeClr val="tx1"/>
                </a:solidFill>
                <a:latin typeface="Whitney" charset="0"/>
                <a:ea typeface="Whitney" charset="0"/>
                <a:cs typeface="Whitney" charset="0"/>
              </a:rPr>
            </a:br>
            <a:r>
              <a:rPr lang="en-US" b="1" i="0" cap="none" dirty="0" smtClean="0">
                <a:solidFill>
                  <a:schemeClr val="tx1"/>
                </a:solidFill>
                <a:latin typeface="Whitney" charset="0"/>
                <a:ea typeface="Whitney" charset="0"/>
                <a:cs typeface="Whitney" charset="0"/>
              </a:rPr>
              <a:t>at Cedar Isle Farm </a:t>
            </a:r>
            <a:endParaRPr lang="en-US" b="1" i="0" cap="none" dirty="0">
              <a:solidFill>
                <a:schemeClr val="tx1"/>
              </a:solidFill>
              <a:latin typeface="Whitney" charset="0"/>
              <a:ea typeface="Whitney" charset="0"/>
              <a:cs typeface="Whitney" charset="0"/>
            </a:endParaRPr>
          </a:p>
        </p:txBody>
      </p:sp>
      <p:sp>
        <p:nvSpPr>
          <p:cNvPr id="3" name="Subtitle 2"/>
          <p:cNvSpPr>
            <a:spLocks noGrp="1"/>
          </p:cNvSpPr>
          <p:nvPr>
            <p:ph type="subTitle" idx="1"/>
          </p:nvPr>
        </p:nvSpPr>
        <p:spPr>
          <a:xfrm>
            <a:off x="816685" y="4226706"/>
            <a:ext cx="5275772" cy="706355"/>
          </a:xfrm>
        </p:spPr>
        <p:txBody>
          <a:bodyPr>
            <a:normAutofit/>
          </a:bodyPr>
          <a:lstStyle/>
          <a:p>
            <a:r>
              <a:rPr lang="en-US" sz="2000" dirty="0" smtClean="0">
                <a:latin typeface="Whitney Book" charset="0"/>
                <a:ea typeface="Whitney Book" charset="0"/>
                <a:cs typeface="Whitney Book" charset="0"/>
              </a:rPr>
              <a:t>An Educational Resource </a:t>
            </a:r>
            <a:endParaRPr lang="en-US" sz="2000" dirty="0">
              <a:latin typeface="Whitney Book" charset="0"/>
              <a:ea typeface="Whitney Book" charset="0"/>
              <a:cs typeface="Whitney Book"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9533" y="5337839"/>
            <a:ext cx="1887981" cy="11502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7620" y="5585065"/>
            <a:ext cx="3843023" cy="655806"/>
          </a:xfrm>
          <a:prstGeom prst="rect">
            <a:avLst/>
          </a:prstGeom>
        </p:spPr>
      </p:pic>
      <p:sp>
        <p:nvSpPr>
          <p:cNvPr id="9" name="Rectangle 8"/>
          <p:cNvSpPr/>
          <p:nvPr/>
        </p:nvSpPr>
        <p:spPr>
          <a:xfrm>
            <a:off x="8589461" y="1020588"/>
            <a:ext cx="554539" cy="1061884"/>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9175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891" y="5224285"/>
            <a:ext cx="4548398" cy="923330"/>
          </a:xfrm>
          <a:prstGeom prst="rect">
            <a:avLst/>
          </a:prstGeom>
          <a:noFill/>
        </p:spPr>
        <p:txBody>
          <a:bodyPr wrap="square" rtlCol="0">
            <a:spAutoFit/>
          </a:bodyPr>
          <a:lstStyle/>
          <a:p>
            <a:r>
              <a:rPr lang="en-US" sz="5400" b="1" smtClean="0">
                <a:solidFill>
                  <a:srgbClr val="00917B"/>
                </a:solidFill>
                <a:latin typeface="Whitney" charset="0"/>
                <a:ea typeface="Whitney" charset="0"/>
                <a:cs typeface="Whitney" charset="0"/>
              </a:rPr>
              <a:t>Grain Cleaning</a:t>
            </a:r>
            <a:endParaRPr lang="en-US" sz="5400" b="1" dirty="0">
              <a:solidFill>
                <a:srgbClr val="00917B"/>
              </a:solidFill>
              <a:latin typeface="Whitney" charset="0"/>
              <a:ea typeface="Whitney" charset="0"/>
              <a:cs typeface="Whitney"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123890" y="100289"/>
            <a:ext cx="4377766" cy="50677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13295" y="100288"/>
            <a:ext cx="4418616" cy="5079895"/>
          </a:xfrm>
          <a:prstGeom prst="rect">
            <a:avLst/>
          </a:prstGeom>
        </p:spPr>
      </p:pic>
      <p:sp>
        <p:nvSpPr>
          <p:cNvPr id="24" name="TextBox 23"/>
          <p:cNvSpPr txBox="1"/>
          <p:nvPr/>
        </p:nvSpPr>
        <p:spPr>
          <a:xfrm>
            <a:off x="1638773" y="224996"/>
            <a:ext cx="1604612" cy="584775"/>
          </a:xfrm>
          <a:prstGeom prst="rect">
            <a:avLst/>
          </a:prstGeom>
          <a:solidFill>
            <a:srgbClr val="00917B"/>
          </a:solidFill>
        </p:spPr>
        <p:txBody>
          <a:bodyPr wrap="square" rtlCol="0">
            <a:spAutoFit/>
          </a:bodyPr>
          <a:lstStyle/>
          <a:p>
            <a:pPr algn="ctr"/>
            <a:r>
              <a:rPr lang="en-US" sz="3200" b="1" dirty="0" smtClean="0">
                <a:solidFill>
                  <a:schemeClr val="bg1"/>
                </a:solidFill>
                <a:latin typeface="Whitney Semibold" charset="0"/>
                <a:ea typeface="Whitney Semibold" charset="0"/>
                <a:cs typeface="Whitney Semibold" charset="0"/>
              </a:rPr>
              <a:t>Before</a:t>
            </a:r>
            <a:endParaRPr lang="en-US" sz="3200" b="1" dirty="0">
              <a:solidFill>
                <a:schemeClr val="bg1"/>
              </a:solidFill>
              <a:latin typeface="Whitney Semibold" charset="0"/>
              <a:ea typeface="Whitney Semibold" charset="0"/>
              <a:cs typeface="Whitney Semibold" charset="0"/>
            </a:endParaRPr>
          </a:p>
        </p:txBody>
      </p:sp>
      <p:sp>
        <p:nvSpPr>
          <p:cNvPr id="25" name="TextBox 24"/>
          <p:cNvSpPr txBox="1"/>
          <p:nvPr/>
        </p:nvSpPr>
        <p:spPr>
          <a:xfrm>
            <a:off x="6242255" y="224996"/>
            <a:ext cx="1160696" cy="584775"/>
          </a:xfrm>
          <a:prstGeom prst="rect">
            <a:avLst/>
          </a:prstGeom>
          <a:solidFill>
            <a:srgbClr val="00917B"/>
          </a:solidFill>
        </p:spPr>
        <p:txBody>
          <a:bodyPr wrap="square" rtlCol="0">
            <a:spAutoFit/>
          </a:bodyPr>
          <a:lstStyle/>
          <a:p>
            <a:pPr algn="ctr"/>
            <a:r>
              <a:rPr lang="en-US" sz="3200" b="1" smtClean="0">
                <a:solidFill>
                  <a:schemeClr val="bg1"/>
                </a:solidFill>
                <a:latin typeface="Whitney Semibold" charset="0"/>
                <a:ea typeface="Whitney Semibold" charset="0"/>
                <a:cs typeface="Whitney Semibold" charset="0"/>
              </a:rPr>
              <a:t>After</a:t>
            </a:r>
            <a:endParaRPr lang="en-US" sz="3200" b="1" dirty="0">
              <a:solidFill>
                <a:schemeClr val="bg1"/>
              </a:solidFill>
              <a:latin typeface="Whitney Semibold" charset="0"/>
              <a:ea typeface="Whitney Semibold" charset="0"/>
              <a:cs typeface="Whitney Semibold" charset="0"/>
            </a:endParaRPr>
          </a:p>
        </p:txBody>
      </p:sp>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Tree>
    <p:extLst>
      <p:ext uri="{BB962C8B-B14F-4D97-AF65-F5344CB8AC3E}">
        <p14:creationId xmlns:p14="http://schemas.microsoft.com/office/powerpoint/2010/main" val="9761281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891" y="5224285"/>
            <a:ext cx="4548398" cy="923330"/>
          </a:xfrm>
          <a:prstGeom prst="rect">
            <a:avLst/>
          </a:prstGeom>
          <a:noFill/>
        </p:spPr>
        <p:txBody>
          <a:bodyPr wrap="square" rtlCol="0">
            <a:spAutoFit/>
          </a:bodyPr>
          <a:lstStyle/>
          <a:p>
            <a:r>
              <a:rPr lang="en-US" sz="5400" b="1" smtClean="0">
                <a:solidFill>
                  <a:srgbClr val="00917B"/>
                </a:solidFill>
                <a:latin typeface="Whitney" charset="0"/>
                <a:ea typeface="Whitney" charset="0"/>
                <a:cs typeface="Whitney" charset="0"/>
              </a:rPr>
              <a:t>Grain Cleaning</a:t>
            </a:r>
            <a:endParaRPr lang="en-US" sz="5400" b="1" dirty="0">
              <a:solidFill>
                <a:srgbClr val="00917B"/>
              </a:solidFill>
              <a:latin typeface="Whitney" charset="0"/>
              <a:ea typeface="Whitney" charset="0"/>
              <a:cs typeface="Whitney"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893" y="82592"/>
            <a:ext cx="4283088" cy="252482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7543" y="2705475"/>
            <a:ext cx="4289275" cy="245382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5446624" y="-600070"/>
            <a:ext cx="2884777" cy="4250114"/>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70307" y="3066493"/>
            <a:ext cx="4250112" cy="2102981"/>
          </a:xfrm>
          <a:prstGeom prst="rect">
            <a:avLst/>
          </a:prstGeom>
        </p:spPr>
      </p:pic>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9" name="TextBox 18"/>
          <p:cNvSpPr txBox="1"/>
          <p:nvPr/>
        </p:nvSpPr>
        <p:spPr>
          <a:xfrm>
            <a:off x="230530" y="180647"/>
            <a:ext cx="2489074" cy="646331"/>
          </a:xfrm>
          <a:prstGeom prst="rect">
            <a:avLst/>
          </a:prstGeom>
          <a:solidFill>
            <a:srgbClr val="00917B"/>
          </a:solidFill>
        </p:spPr>
        <p:txBody>
          <a:bodyPr wrap="square" rtlCol="0">
            <a:spAutoFit/>
          </a:bodyPr>
          <a:lstStyle/>
          <a:p>
            <a:pPr algn="ctr"/>
            <a:r>
              <a:rPr lang="en-US" b="1" dirty="0" smtClean="0">
                <a:solidFill>
                  <a:schemeClr val="bg1"/>
                </a:solidFill>
                <a:latin typeface="Whitney Semibold" charset="0"/>
                <a:ea typeface="Whitney Semibold" charset="0"/>
                <a:cs typeface="Whitney Semibold" charset="0"/>
              </a:rPr>
              <a:t>Clipper, the seed cleaner</a:t>
            </a:r>
            <a:endParaRPr lang="en-US" b="1" dirty="0">
              <a:solidFill>
                <a:schemeClr val="bg1"/>
              </a:solidFill>
              <a:latin typeface="Whitney Semibold" charset="0"/>
              <a:ea typeface="Whitney Semibold" charset="0"/>
              <a:cs typeface="Whitney Semibold" charset="0"/>
            </a:endParaRPr>
          </a:p>
        </p:txBody>
      </p:sp>
      <p:sp>
        <p:nvSpPr>
          <p:cNvPr id="20" name="TextBox 19"/>
          <p:cNvSpPr txBox="1"/>
          <p:nvPr/>
        </p:nvSpPr>
        <p:spPr>
          <a:xfrm>
            <a:off x="4858797" y="180646"/>
            <a:ext cx="1589198" cy="646331"/>
          </a:xfrm>
          <a:prstGeom prst="rect">
            <a:avLst/>
          </a:prstGeom>
          <a:solidFill>
            <a:srgbClr val="00917B"/>
          </a:solidFill>
        </p:spPr>
        <p:txBody>
          <a:bodyPr wrap="square" rtlCol="0">
            <a:spAutoFit/>
          </a:bodyPr>
          <a:lstStyle/>
          <a:p>
            <a:pPr algn="ctr"/>
            <a:r>
              <a:rPr lang="en-US" b="1" dirty="0" smtClean="0">
                <a:solidFill>
                  <a:schemeClr val="bg1"/>
                </a:solidFill>
                <a:latin typeface="Whitney Semibold" charset="0"/>
                <a:ea typeface="Whitney Semibold" charset="0"/>
                <a:cs typeface="Whitney Semibold" charset="0"/>
              </a:rPr>
              <a:t>Gravity Table</a:t>
            </a:r>
            <a:endParaRPr lang="en-US" b="1" dirty="0">
              <a:solidFill>
                <a:schemeClr val="bg1"/>
              </a:solidFill>
              <a:latin typeface="Whitney Semibold" charset="0"/>
              <a:ea typeface="Whitney Semibold" charset="0"/>
              <a:cs typeface="Whitney Semibold" charset="0"/>
            </a:endParaRPr>
          </a:p>
        </p:txBody>
      </p:sp>
      <p:cxnSp>
        <p:nvCxnSpPr>
          <p:cNvPr id="37" name="Straight Connector 36"/>
          <p:cNvCxnSpPr/>
          <p:nvPr/>
        </p:nvCxnSpPr>
        <p:spPr>
          <a:xfrm>
            <a:off x="4601495" y="100288"/>
            <a:ext cx="0" cy="5123997"/>
          </a:xfrm>
          <a:prstGeom prst="line">
            <a:avLst/>
          </a:prstGeom>
          <a:ln w="28575">
            <a:solidFill>
              <a:schemeClr val="accent1"/>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163946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890" y="5224285"/>
            <a:ext cx="4536599" cy="923330"/>
          </a:xfrm>
          <a:prstGeom prst="rect">
            <a:avLst/>
          </a:prstGeom>
          <a:noFill/>
        </p:spPr>
        <p:txBody>
          <a:bodyPr wrap="square" rtlCol="0">
            <a:spAutoFit/>
          </a:bodyPr>
          <a:lstStyle/>
          <a:p>
            <a:r>
              <a:rPr lang="en-US" sz="5400" b="1" smtClean="0">
                <a:solidFill>
                  <a:srgbClr val="00917B"/>
                </a:solidFill>
                <a:latin typeface="Whitney" charset="0"/>
                <a:ea typeface="Whitney" charset="0"/>
                <a:cs typeface="Whitney" charset="0"/>
              </a:rPr>
              <a:t>Grain Cleaning</a:t>
            </a:r>
            <a:endParaRPr lang="en-US" sz="5400" b="1" dirty="0">
              <a:solidFill>
                <a:srgbClr val="00917B"/>
              </a:solidFill>
              <a:latin typeface="Whitney" charset="0"/>
              <a:ea typeface="Whitney" charset="0"/>
              <a:cs typeface="Whitney" charset="0"/>
            </a:endParaRPr>
          </a:p>
        </p:txBody>
      </p:sp>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6" name="TextBox 15"/>
          <p:cNvSpPr txBox="1"/>
          <p:nvPr/>
        </p:nvSpPr>
        <p:spPr>
          <a:xfrm>
            <a:off x="-5445" y="92666"/>
            <a:ext cx="1769806" cy="584775"/>
          </a:xfrm>
          <a:prstGeom prst="rect">
            <a:avLst/>
          </a:prstGeom>
          <a:solidFill>
            <a:srgbClr val="00917B"/>
          </a:solidFill>
        </p:spPr>
        <p:txBody>
          <a:bodyPr wrap="square" rtlCol="0">
            <a:spAutoFit/>
          </a:bodyPr>
          <a:lstStyle/>
          <a:p>
            <a:pPr algn="ctr"/>
            <a:r>
              <a:rPr lang="en-US" sz="3200" b="1" dirty="0" smtClean="0">
                <a:solidFill>
                  <a:schemeClr val="bg1"/>
                </a:solidFill>
                <a:latin typeface="Whitney" charset="0"/>
                <a:ea typeface="Whitney" charset="0"/>
                <a:cs typeface="Whitney" charset="0"/>
              </a:rPr>
              <a:t>VIDEO!</a:t>
            </a:r>
            <a:endParaRPr lang="en-US" sz="3200" b="1" dirty="0">
              <a:solidFill>
                <a:schemeClr val="bg1"/>
              </a:solidFill>
              <a:latin typeface="Whitney" charset="0"/>
              <a:ea typeface="Whitney" charset="0"/>
              <a:cs typeface="Whitney" charset="0"/>
            </a:endParaRPr>
          </a:p>
        </p:txBody>
      </p:sp>
      <p:sp>
        <p:nvSpPr>
          <p:cNvPr id="17" name="TextBox 16"/>
          <p:cNvSpPr txBox="1"/>
          <p:nvPr/>
        </p:nvSpPr>
        <p:spPr>
          <a:xfrm>
            <a:off x="5709361" y="5501284"/>
            <a:ext cx="2489074" cy="646331"/>
          </a:xfrm>
          <a:prstGeom prst="rect">
            <a:avLst/>
          </a:prstGeom>
          <a:solidFill>
            <a:srgbClr val="00917B"/>
          </a:solidFill>
        </p:spPr>
        <p:txBody>
          <a:bodyPr wrap="square" rtlCol="0">
            <a:spAutoFit/>
          </a:bodyPr>
          <a:lstStyle/>
          <a:p>
            <a:pPr algn="ctr"/>
            <a:r>
              <a:rPr lang="en-US" b="1" dirty="0" smtClean="0">
                <a:solidFill>
                  <a:schemeClr val="bg1"/>
                </a:solidFill>
                <a:latin typeface="Whitney Semibold" charset="0"/>
                <a:ea typeface="Whitney Semibold" charset="0"/>
                <a:cs typeface="Whitney Semibold" charset="0"/>
              </a:rPr>
              <a:t>Clipper, the seed cleaner</a:t>
            </a:r>
            <a:endParaRPr lang="en-US" b="1" dirty="0">
              <a:solidFill>
                <a:schemeClr val="bg1"/>
              </a:solidFill>
              <a:latin typeface="Whitney Semibold" charset="0"/>
              <a:ea typeface="Whitney Semibold" charset="0"/>
              <a:cs typeface="Whitney Semibold" charset="0"/>
            </a:endParaRPr>
          </a:p>
        </p:txBody>
      </p:sp>
      <p:pic>
        <p:nvPicPr>
          <p:cNvPr id="3" name="Picture 2" descr="Screen Shot 2017-06-14 at 7.13.01 PM.p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78722" y="997077"/>
            <a:ext cx="6763533" cy="4227208"/>
          </a:xfrm>
          <a:prstGeom prst="rect">
            <a:avLst/>
          </a:prstGeom>
        </p:spPr>
      </p:pic>
    </p:spTree>
    <p:extLst>
      <p:ext uri="{BB962C8B-B14F-4D97-AF65-F5344CB8AC3E}">
        <p14:creationId xmlns:p14="http://schemas.microsoft.com/office/powerpoint/2010/main" val="10267806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890" y="5224285"/>
            <a:ext cx="4536599" cy="923330"/>
          </a:xfrm>
          <a:prstGeom prst="rect">
            <a:avLst/>
          </a:prstGeom>
          <a:noFill/>
        </p:spPr>
        <p:txBody>
          <a:bodyPr wrap="square" rtlCol="0">
            <a:spAutoFit/>
          </a:bodyPr>
          <a:lstStyle/>
          <a:p>
            <a:r>
              <a:rPr lang="en-US" sz="5400" b="1" smtClean="0">
                <a:solidFill>
                  <a:srgbClr val="00917B"/>
                </a:solidFill>
                <a:latin typeface="Whitney" charset="0"/>
                <a:ea typeface="Whitney" charset="0"/>
                <a:cs typeface="Whitney" charset="0"/>
              </a:rPr>
              <a:t>Grain Cleaning</a:t>
            </a:r>
            <a:endParaRPr lang="en-US" sz="5400" b="1" dirty="0">
              <a:solidFill>
                <a:srgbClr val="00917B"/>
              </a:solidFill>
              <a:latin typeface="Whitney" charset="0"/>
              <a:ea typeface="Whitney" charset="0"/>
              <a:cs typeface="Whitney" charset="0"/>
            </a:endParaRPr>
          </a:p>
        </p:txBody>
      </p:sp>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6" name="TextBox 15"/>
          <p:cNvSpPr txBox="1"/>
          <p:nvPr/>
        </p:nvSpPr>
        <p:spPr>
          <a:xfrm>
            <a:off x="-5445" y="92666"/>
            <a:ext cx="1769806" cy="584775"/>
          </a:xfrm>
          <a:prstGeom prst="rect">
            <a:avLst/>
          </a:prstGeom>
          <a:solidFill>
            <a:srgbClr val="00917B"/>
          </a:solidFill>
        </p:spPr>
        <p:txBody>
          <a:bodyPr wrap="square" rtlCol="0">
            <a:spAutoFit/>
          </a:bodyPr>
          <a:lstStyle/>
          <a:p>
            <a:pPr algn="ctr"/>
            <a:r>
              <a:rPr lang="en-US" sz="3200" b="1" dirty="0" smtClean="0">
                <a:solidFill>
                  <a:schemeClr val="bg1"/>
                </a:solidFill>
                <a:latin typeface="Whitney" charset="0"/>
                <a:ea typeface="Whitney" charset="0"/>
                <a:cs typeface="Whitney" charset="0"/>
              </a:rPr>
              <a:t>VIDEO!</a:t>
            </a:r>
            <a:endParaRPr lang="en-US" sz="3200" b="1" dirty="0">
              <a:solidFill>
                <a:schemeClr val="bg1"/>
              </a:solidFill>
              <a:latin typeface="Whitney" charset="0"/>
              <a:ea typeface="Whitney" charset="0"/>
              <a:cs typeface="Whitney" charset="0"/>
            </a:endParaRPr>
          </a:p>
        </p:txBody>
      </p:sp>
      <p:sp>
        <p:nvSpPr>
          <p:cNvPr id="14" name="TextBox 13"/>
          <p:cNvSpPr txBox="1"/>
          <p:nvPr/>
        </p:nvSpPr>
        <p:spPr>
          <a:xfrm>
            <a:off x="6464358" y="5561961"/>
            <a:ext cx="1615023" cy="369332"/>
          </a:xfrm>
          <a:prstGeom prst="rect">
            <a:avLst/>
          </a:prstGeom>
          <a:solidFill>
            <a:srgbClr val="00917B"/>
          </a:solidFill>
        </p:spPr>
        <p:txBody>
          <a:bodyPr wrap="square" rtlCol="0">
            <a:spAutoFit/>
          </a:bodyPr>
          <a:lstStyle/>
          <a:p>
            <a:pPr algn="ctr"/>
            <a:r>
              <a:rPr lang="en-US" b="1" dirty="0" smtClean="0">
                <a:solidFill>
                  <a:schemeClr val="bg1"/>
                </a:solidFill>
                <a:latin typeface="Whitney Semibold" charset="0"/>
                <a:ea typeface="Whitney Semibold" charset="0"/>
                <a:cs typeface="Whitney Semibold" charset="0"/>
              </a:rPr>
              <a:t>Gravity Table</a:t>
            </a:r>
            <a:endParaRPr lang="en-US" b="1" dirty="0">
              <a:solidFill>
                <a:schemeClr val="bg1"/>
              </a:solidFill>
              <a:latin typeface="Whitney Semibold" charset="0"/>
              <a:ea typeface="Whitney Semibold" charset="0"/>
              <a:cs typeface="Whitney Semibold" charset="0"/>
            </a:endParaRPr>
          </a:p>
        </p:txBody>
      </p:sp>
      <p:pic>
        <p:nvPicPr>
          <p:cNvPr id="2" name="Picture 1" descr="Screen Shot 2017-06-14 at 7.18.22 PM.p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07661" y="908250"/>
            <a:ext cx="6905656" cy="4316035"/>
          </a:xfrm>
          <a:prstGeom prst="rect">
            <a:avLst/>
          </a:prstGeom>
        </p:spPr>
      </p:pic>
    </p:spTree>
    <p:extLst>
      <p:ext uri="{BB962C8B-B14F-4D97-AF65-F5344CB8AC3E}">
        <p14:creationId xmlns:p14="http://schemas.microsoft.com/office/powerpoint/2010/main" val="1759124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891" y="5224285"/>
            <a:ext cx="4330122" cy="923330"/>
          </a:xfrm>
          <a:prstGeom prst="rect">
            <a:avLst/>
          </a:prstGeom>
          <a:noFill/>
        </p:spPr>
        <p:txBody>
          <a:bodyPr wrap="square" rtlCol="0">
            <a:spAutoFit/>
          </a:bodyPr>
          <a:lstStyle/>
          <a:p>
            <a:r>
              <a:rPr lang="en-US" sz="5400" b="1" dirty="0" smtClean="0">
                <a:solidFill>
                  <a:srgbClr val="00917B"/>
                </a:solidFill>
                <a:latin typeface="Whitney" charset="0"/>
                <a:ea typeface="Whitney" charset="0"/>
                <a:cs typeface="Whitney" charset="0"/>
              </a:rPr>
              <a:t>Straw Baling</a:t>
            </a:r>
            <a:endParaRPr lang="en-US" sz="5400" b="1" dirty="0">
              <a:solidFill>
                <a:srgbClr val="00917B"/>
              </a:solidFill>
              <a:latin typeface="Whitney" charset="0"/>
              <a:ea typeface="Whitney" charset="0"/>
              <a:cs typeface="Whitney"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61175" y="762953"/>
            <a:ext cx="5050180" cy="37720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322440" y="762952"/>
            <a:ext cx="5050184" cy="3772050"/>
          </a:xfrm>
          <a:prstGeom prst="rect">
            <a:avLst/>
          </a:prstGeom>
        </p:spPr>
      </p:pic>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Tree>
    <p:extLst>
      <p:ext uri="{BB962C8B-B14F-4D97-AF65-F5344CB8AC3E}">
        <p14:creationId xmlns:p14="http://schemas.microsoft.com/office/powerpoint/2010/main" val="7139405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00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3003" y="2420214"/>
            <a:ext cx="4418613" cy="3313960"/>
          </a:xfrm>
          <a:prstGeom prst="rect">
            <a:avLst/>
          </a:prstGeom>
        </p:spPr>
      </p:pic>
      <p:pic>
        <p:nvPicPr>
          <p:cNvPr id="9" name="Picture 8" descr="00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3891" y="140470"/>
            <a:ext cx="4366184" cy="4924995"/>
          </a:xfrm>
          <a:prstGeom prst="rect">
            <a:avLst/>
          </a:prstGeom>
        </p:spPr>
      </p:pic>
      <p:sp>
        <p:nvSpPr>
          <p:cNvPr id="10" name="TextBox 9"/>
          <p:cNvSpPr txBox="1"/>
          <p:nvPr/>
        </p:nvSpPr>
        <p:spPr>
          <a:xfrm>
            <a:off x="123891" y="5224285"/>
            <a:ext cx="3551411" cy="923330"/>
          </a:xfrm>
          <a:prstGeom prst="rect">
            <a:avLst/>
          </a:prstGeom>
          <a:noFill/>
        </p:spPr>
        <p:txBody>
          <a:bodyPr wrap="square" rtlCol="0">
            <a:spAutoFit/>
          </a:bodyPr>
          <a:lstStyle/>
          <a:p>
            <a:r>
              <a:rPr lang="en-US" sz="5400" b="1" dirty="0">
                <a:solidFill>
                  <a:srgbClr val="00917B"/>
                </a:solidFill>
                <a:latin typeface="Whitney" charset="0"/>
                <a:ea typeface="Whitney" charset="0"/>
                <a:cs typeface="Whitney" charset="0"/>
              </a:rPr>
              <a:t>Ploughing</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4577413" y="140469"/>
            <a:ext cx="4414204" cy="2185805"/>
          </a:xfrm>
          <a:prstGeom prst="rect">
            <a:avLst/>
          </a:prstGeom>
        </p:spPr>
      </p:pic>
      <p:grpSp>
        <p:nvGrpSpPr>
          <p:cNvPr id="15" name="Group 14"/>
          <p:cNvGrpSpPr/>
          <p:nvPr/>
        </p:nvGrpSpPr>
        <p:grpSpPr>
          <a:xfrm>
            <a:off x="8293589" y="4992413"/>
            <a:ext cx="856310" cy="1793942"/>
            <a:chOff x="8294608" y="4883336"/>
            <a:chExt cx="856310" cy="1793942"/>
          </a:xfrm>
        </p:grpSpPr>
        <p:sp>
          <p:nvSpPr>
            <p:cNvPr id="4" name="Rectangle 3"/>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6" name="Group 5"/>
            <p:cNvGrpSpPr/>
            <p:nvPr/>
          </p:nvGrpSpPr>
          <p:grpSpPr>
            <a:xfrm>
              <a:off x="8295856" y="5822216"/>
              <a:ext cx="855062" cy="855062"/>
              <a:chOff x="5508126" y="4946552"/>
              <a:chExt cx="1453112" cy="1453112"/>
            </a:xfrm>
          </p:grpSpPr>
          <p:sp>
            <p:nvSpPr>
              <p:cNvPr id="7" name="Rectangle 6"/>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6" name="TextBox 15"/>
          <p:cNvSpPr txBox="1"/>
          <p:nvPr/>
        </p:nvSpPr>
        <p:spPr>
          <a:xfrm>
            <a:off x="4619195" y="647159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902944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90" y="5224285"/>
            <a:ext cx="4536599" cy="923330"/>
          </a:xfrm>
          <a:prstGeom prst="rect">
            <a:avLst/>
          </a:prstGeom>
          <a:noFill/>
        </p:spPr>
        <p:txBody>
          <a:bodyPr wrap="square" rtlCol="0">
            <a:spAutoFit/>
          </a:bodyPr>
          <a:lstStyle/>
          <a:p>
            <a:r>
              <a:rPr lang="en-US" sz="5400" b="1" dirty="0" err="1" smtClean="0">
                <a:solidFill>
                  <a:srgbClr val="00917B"/>
                </a:solidFill>
                <a:latin typeface="Whitney" charset="0"/>
                <a:ea typeface="Whitney" charset="0"/>
                <a:cs typeface="Whitney" charset="0"/>
              </a:rPr>
              <a:t>Ploughing</a:t>
            </a:r>
            <a:endParaRPr lang="en-US" sz="5400" b="1" dirty="0">
              <a:solidFill>
                <a:srgbClr val="00917B"/>
              </a:solidFill>
              <a:latin typeface="Whitney" charset="0"/>
              <a:ea typeface="Whitney" charset="0"/>
              <a:cs typeface="Whitney" charset="0"/>
            </a:endParaRPr>
          </a:p>
        </p:txBody>
      </p:sp>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6" name="TextBox 15"/>
          <p:cNvSpPr txBox="1"/>
          <p:nvPr/>
        </p:nvSpPr>
        <p:spPr>
          <a:xfrm>
            <a:off x="-5445" y="92666"/>
            <a:ext cx="1769806" cy="584775"/>
          </a:xfrm>
          <a:prstGeom prst="rect">
            <a:avLst/>
          </a:prstGeom>
          <a:solidFill>
            <a:srgbClr val="00917B"/>
          </a:solidFill>
        </p:spPr>
        <p:txBody>
          <a:bodyPr wrap="square" rtlCol="0">
            <a:spAutoFit/>
          </a:bodyPr>
          <a:lstStyle/>
          <a:p>
            <a:pPr algn="ctr"/>
            <a:r>
              <a:rPr lang="en-US" sz="3200" b="1" dirty="0" smtClean="0">
                <a:solidFill>
                  <a:schemeClr val="bg1"/>
                </a:solidFill>
                <a:latin typeface="Whitney" charset="0"/>
                <a:ea typeface="Whitney" charset="0"/>
                <a:cs typeface="Whitney" charset="0"/>
              </a:rPr>
              <a:t>VIDEO!</a:t>
            </a:r>
            <a:endParaRPr lang="en-US" sz="3200" b="1" dirty="0">
              <a:solidFill>
                <a:schemeClr val="bg1"/>
              </a:solidFill>
              <a:latin typeface="Whitney" charset="0"/>
              <a:ea typeface="Whitney" charset="0"/>
              <a:cs typeface="Whitney" charset="0"/>
            </a:endParaRPr>
          </a:p>
        </p:txBody>
      </p:sp>
      <p:pic>
        <p:nvPicPr>
          <p:cNvPr id="12" name="Picture 11" descr="Screen Shot 2017-06-14 at 7.00.56 PM.p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71674" y="988267"/>
            <a:ext cx="6777629" cy="4236018"/>
          </a:xfrm>
          <a:prstGeom prst="rect">
            <a:avLst/>
          </a:prstGeom>
        </p:spPr>
      </p:pic>
    </p:spTree>
    <p:extLst>
      <p:ext uri="{BB962C8B-B14F-4D97-AF65-F5344CB8AC3E}">
        <p14:creationId xmlns:p14="http://schemas.microsoft.com/office/powerpoint/2010/main" val="32811231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6769" y="123886"/>
            <a:ext cx="2895022" cy="5146706"/>
          </a:xfrm>
          <a:prstGeom prst="rect">
            <a:avLst/>
          </a:prstGeom>
        </p:spPr>
      </p:pic>
      <p:grpSp>
        <p:nvGrpSpPr>
          <p:cNvPr id="10" name="Group 9"/>
          <p:cNvGrpSpPr/>
          <p:nvPr/>
        </p:nvGrpSpPr>
        <p:grpSpPr>
          <a:xfrm>
            <a:off x="8293589" y="4992413"/>
            <a:ext cx="856310" cy="1793942"/>
            <a:chOff x="8294608" y="4883336"/>
            <a:chExt cx="856310" cy="1793942"/>
          </a:xfrm>
        </p:grpSpPr>
        <p:sp>
          <p:nvSpPr>
            <p:cNvPr id="11" name="Rectangle 10"/>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13" name="Group 12"/>
            <p:cNvGrpSpPr/>
            <p:nvPr/>
          </p:nvGrpSpPr>
          <p:grpSpPr>
            <a:xfrm>
              <a:off x="8295856" y="5822216"/>
              <a:ext cx="855062" cy="855062"/>
              <a:chOff x="5508126" y="4946552"/>
              <a:chExt cx="1453112" cy="1453112"/>
            </a:xfrm>
          </p:grpSpPr>
          <p:sp>
            <p:nvSpPr>
              <p:cNvPr id="14" name="Rectangle 13"/>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6" name="TextBox 15"/>
          <p:cNvSpPr txBox="1"/>
          <p:nvPr/>
        </p:nvSpPr>
        <p:spPr>
          <a:xfrm>
            <a:off x="123891" y="5224285"/>
            <a:ext cx="3551411" cy="923330"/>
          </a:xfrm>
          <a:prstGeom prst="rect">
            <a:avLst/>
          </a:prstGeom>
          <a:noFill/>
        </p:spPr>
        <p:txBody>
          <a:bodyPr wrap="square" rtlCol="0">
            <a:spAutoFit/>
          </a:bodyPr>
          <a:lstStyle/>
          <a:p>
            <a:r>
              <a:rPr lang="en-US" sz="5400" b="1" dirty="0" err="1" smtClean="0">
                <a:solidFill>
                  <a:srgbClr val="00917B"/>
                </a:solidFill>
                <a:latin typeface="Whitney" charset="0"/>
                <a:ea typeface="Whitney" charset="0"/>
                <a:cs typeface="Whitney" charset="0"/>
              </a:rPr>
              <a:t>Discing</a:t>
            </a:r>
            <a:endParaRPr lang="en-US" sz="5400" b="1" dirty="0">
              <a:solidFill>
                <a:srgbClr val="00917B"/>
              </a:solidFill>
              <a:latin typeface="Whitney" charset="0"/>
              <a:ea typeface="Whitney" charset="0"/>
              <a:cs typeface="Whitney"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8796" y="123886"/>
            <a:ext cx="3382298" cy="2536724"/>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8796" y="2733868"/>
            <a:ext cx="3382298" cy="2536724"/>
          </a:xfrm>
          <a:prstGeom prst="rect">
            <a:avLst/>
          </a:prstGeom>
        </p:spPr>
      </p:pic>
    </p:spTree>
    <p:extLst>
      <p:ext uri="{BB962C8B-B14F-4D97-AF65-F5344CB8AC3E}">
        <p14:creationId xmlns:p14="http://schemas.microsoft.com/office/powerpoint/2010/main" val="6111326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23891" y="5224285"/>
            <a:ext cx="3551411" cy="923330"/>
          </a:xfrm>
          <a:prstGeom prst="rect">
            <a:avLst/>
          </a:prstGeom>
          <a:noFill/>
        </p:spPr>
        <p:txBody>
          <a:bodyPr wrap="square" rtlCol="0">
            <a:spAutoFit/>
          </a:bodyPr>
          <a:lstStyle/>
          <a:p>
            <a:r>
              <a:rPr lang="en-US" sz="5400" b="1" dirty="0" smtClean="0">
                <a:solidFill>
                  <a:srgbClr val="00917B"/>
                </a:solidFill>
                <a:latin typeface="Whitney" charset="0"/>
                <a:ea typeface="Whitney" charset="0"/>
                <a:cs typeface="Whitney" charset="0"/>
              </a:rPr>
              <a:t>Seeding</a:t>
            </a:r>
            <a:endParaRPr lang="en-US" sz="5400" b="1" dirty="0">
              <a:solidFill>
                <a:srgbClr val="00917B"/>
              </a:solidFill>
              <a:latin typeface="Whitney" charset="0"/>
              <a:ea typeface="Whitney" charset="0"/>
              <a:cs typeface="Whitney" charset="0"/>
            </a:endParaRPr>
          </a:p>
        </p:txBody>
      </p:sp>
      <p:pic>
        <p:nvPicPr>
          <p:cNvPr id="16" name="Picture 15" descr="IMG_054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07472" y="1261232"/>
            <a:ext cx="5094410" cy="2831686"/>
          </a:xfrm>
          <a:prstGeom prst="rect">
            <a:avLst/>
          </a:prstGeom>
        </p:spPr>
      </p:pic>
      <p:pic>
        <p:nvPicPr>
          <p:cNvPr id="17" name="Picture 16" descr="IMG_054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2038318" y="1162669"/>
            <a:ext cx="5090962" cy="3032268"/>
          </a:xfrm>
          <a:prstGeom prst="rect">
            <a:avLst/>
          </a:prstGeom>
        </p:spPr>
      </p:pic>
      <p:pic>
        <p:nvPicPr>
          <p:cNvPr id="18" name="Picture 17" descr="IMG_116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5073534" y="1262458"/>
            <a:ext cx="5090963" cy="2825790"/>
          </a:xfrm>
          <a:prstGeom prst="rect">
            <a:avLst/>
          </a:prstGeom>
        </p:spPr>
      </p:pic>
      <p:grpSp>
        <p:nvGrpSpPr>
          <p:cNvPr id="8" name="Group 7"/>
          <p:cNvGrpSpPr/>
          <p:nvPr/>
        </p:nvGrpSpPr>
        <p:grpSpPr>
          <a:xfrm>
            <a:off x="8293589" y="4992413"/>
            <a:ext cx="856310" cy="1793942"/>
            <a:chOff x="8294608" y="4883336"/>
            <a:chExt cx="856310" cy="1793942"/>
          </a:xfrm>
        </p:grpSpPr>
        <p:sp>
          <p:nvSpPr>
            <p:cNvPr id="10" name="Rectangle 9"/>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12" name="Group 11"/>
            <p:cNvGrpSpPr/>
            <p:nvPr/>
          </p:nvGrpSpPr>
          <p:grpSpPr>
            <a:xfrm>
              <a:off x="8295856" y="5822216"/>
              <a:ext cx="855062" cy="855062"/>
              <a:chOff x="5508126" y="4946552"/>
              <a:chExt cx="1453112" cy="1453112"/>
            </a:xfrm>
          </p:grpSpPr>
          <p:sp>
            <p:nvSpPr>
              <p:cNvPr id="13" name="Rectangle 12"/>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Tree>
    <p:extLst>
      <p:ext uri="{BB962C8B-B14F-4D97-AF65-F5344CB8AC3E}">
        <p14:creationId xmlns:p14="http://schemas.microsoft.com/office/powerpoint/2010/main" val="16273732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00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8" y="509589"/>
            <a:ext cx="9144000" cy="4625592"/>
          </a:xfrm>
          <a:prstGeom prst="rect">
            <a:avLst/>
          </a:prstGeom>
        </p:spPr>
      </p:pic>
      <p:grpSp>
        <p:nvGrpSpPr>
          <p:cNvPr id="9" name="Group 8"/>
          <p:cNvGrpSpPr/>
          <p:nvPr/>
        </p:nvGrpSpPr>
        <p:grpSpPr>
          <a:xfrm>
            <a:off x="8293589" y="4992413"/>
            <a:ext cx="856310" cy="1793942"/>
            <a:chOff x="8294608" y="4883336"/>
            <a:chExt cx="856310" cy="1793942"/>
          </a:xfrm>
        </p:grpSpPr>
        <p:sp>
          <p:nvSpPr>
            <p:cNvPr id="10" name="Rectangle 9"/>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12" name="Group 11"/>
            <p:cNvGrpSpPr/>
            <p:nvPr/>
          </p:nvGrpSpPr>
          <p:grpSpPr>
            <a:xfrm>
              <a:off x="8295856" y="5822216"/>
              <a:ext cx="855062" cy="855062"/>
              <a:chOff x="5508126" y="4946552"/>
              <a:chExt cx="1453112" cy="1453112"/>
            </a:xfrm>
          </p:grpSpPr>
          <p:sp>
            <p:nvSpPr>
              <p:cNvPr id="13" name="Rectangle 12"/>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6" name="TextBox 15"/>
          <p:cNvSpPr txBox="1"/>
          <p:nvPr/>
        </p:nvSpPr>
        <p:spPr>
          <a:xfrm>
            <a:off x="123891" y="5224285"/>
            <a:ext cx="3551411" cy="923330"/>
          </a:xfrm>
          <a:prstGeom prst="rect">
            <a:avLst/>
          </a:prstGeom>
          <a:noFill/>
        </p:spPr>
        <p:txBody>
          <a:bodyPr wrap="square" rtlCol="0">
            <a:spAutoFit/>
          </a:bodyPr>
          <a:lstStyle/>
          <a:p>
            <a:r>
              <a:rPr lang="en-US" sz="5400" b="1" dirty="0" smtClean="0">
                <a:solidFill>
                  <a:srgbClr val="00917B"/>
                </a:solidFill>
                <a:latin typeface="Whitney" charset="0"/>
                <a:ea typeface="Whitney" charset="0"/>
                <a:cs typeface="Whitney" charset="0"/>
              </a:rPr>
              <a:t>Spring!</a:t>
            </a:r>
            <a:endParaRPr lang="en-US" sz="5400" b="1" dirty="0">
              <a:solidFill>
                <a:srgbClr val="00917B"/>
              </a:solidFill>
              <a:latin typeface="Whitney" charset="0"/>
              <a:ea typeface="Whitney" charset="0"/>
              <a:cs typeface="Whitney" charset="0"/>
            </a:endParaRPr>
          </a:p>
        </p:txBody>
      </p:sp>
    </p:spTree>
    <p:extLst>
      <p:ext uri="{BB962C8B-B14F-4D97-AF65-F5344CB8AC3E}">
        <p14:creationId xmlns:p14="http://schemas.microsoft.com/office/powerpoint/2010/main" val="40826715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MG_794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890" y="117986"/>
            <a:ext cx="5350343" cy="4992413"/>
          </a:xfrm>
          <a:prstGeom prst="rect">
            <a:avLst/>
          </a:prstGeom>
        </p:spPr>
      </p:pic>
      <p:sp>
        <p:nvSpPr>
          <p:cNvPr id="4" name="TextBox 3"/>
          <p:cNvSpPr txBox="1"/>
          <p:nvPr/>
        </p:nvSpPr>
        <p:spPr>
          <a:xfrm>
            <a:off x="123891" y="5224285"/>
            <a:ext cx="4330122" cy="923330"/>
          </a:xfrm>
          <a:prstGeom prst="rect">
            <a:avLst/>
          </a:prstGeom>
          <a:noFill/>
        </p:spPr>
        <p:txBody>
          <a:bodyPr wrap="square" rtlCol="0">
            <a:spAutoFit/>
          </a:bodyPr>
          <a:lstStyle/>
          <a:p>
            <a:r>
              <a:rPr lang="en-US" sz="5400" b="1" smtClean="0">
                <a:solidFill>
                  <a:srgbClr val="00917B"/>
                </a:solidFill>
                <a:latin typeface="Whitney" charset="0"/>
                <a:ea typeface="Whitney" charset="0"/>
                <a:cs typeface="Whitney" charset="0"/>
              </a:rPr>
              <a:t>Early Summer</a:t>
            </a:r>
            <a:endParaRPr lang="en-US" sz="5400" b="1" dirty="0">
              <a:solidFill>
                <a:srgbClr val="00917B"/>
              </a:solidFill>
              <a:latin typeface="Whitney" charset="0"/>
              <a:ea typeface="Whitney" charset="0"/>
              <a:cs typeface="Whitney"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812685" y="897890"/>
            <a:ext cx="4992413" cy="3432608"/>
          </a:xfrm>
          <a:prstGeom prst="rect">
            <a:avLst/>
          </a:prstGeom>
        </p:spPr>
      </p:pic>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Tree>
    <p:extLst>
      <p:ext uri="{BB962C8B-B14F-4D97-AF65-F5344CB8AC3E}">
        <p14:creationId xmlns:p14="http://schemas.microsoft.com/office/powerpoint/2010/main" val="866703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891" y="5224285"/>
            <a:ext cx="4330122" cy="923330"/>
          </a:xfrm>
          <a:prstGeom prst="rect">
            <a:avLst/>
          </a:prstGeom>
          <a:noFill/>
        </p:spPr>
        <p:txBody>
          <a:bodyPr wrap="square" rtlCol="0">
            <a:spAutoFit/>
          </a:bodyPr>
          <a:lstStyle/>
          <a:p>
            <a:r>
              <a:rPr lang="en-US" sz="5400" b="1" dirty="0" smtClean="0">
                <a:solidFill>
                  <a:srgbClr val="00917B"/>
                </a:solidFill>
                <a:latin typeface="Whitney" charset="0"/>
                <a:ea typeface="Whitney" charset="0"/>
                <a:cs typeface="Whitney" charset="0"/>
              </a:rPr>
              <a:t>Harvesting</a:t>
            </a:r>
            <a:endParaRPr lang="en-US" sz="5400" b="1" dirty="0">
              <a:solidFill>
                <a:srgbClr val="00917B"/>
              </a:solidFill>
              <a:latin typeface="Whitney" charset="0"/>
              <a:ea typeface="Whitney" charset="0"/>
              <a:cs typeface="Whitney"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235"/>
          <a:stretch/>
        </p:blipFill>
        <p:spPr>
          <a:xfrm>
            <a:off x="123890" y="106188"/>
            <a:ext cx="2961473" cy="504160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609" y="106188"/>
            <a:ext cx="2770510" cy="2878889"/>
          </a:xfrm>
          <a:prstGeom prst="rect">
            <a:avLst/>
          </a:prstGeom>
        </p:spPr>
      </p:pic>
      <p:pic>
        <p:nvPicPr>
          <p:cNvPr id="14" name="Picture 13" descr="IMG_767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80609" y="3061570"/>
            <a:ext cx="2781630" cy="208622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5029172" y="1140934"/>
            <a:ext cx="5036324" cy="2977395"/>
          </a:xfrm>
          <a:prstGeom prst="rect">
            <a:avLst/>
          </a:prstGeom>
        </p:spPr>
      </p:pic>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Tree>
    <p:extLst>
      <p:ext uri="{BB962C8B-B14F-4D97-AF65-F5344CB8AC3E}">
        <p14:creationId xmlns:p14="http://schemas.microsoft.com/office/powerpoint/2010/main" val="10688419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891" y="5224285"/>
            <a:ext cx="4330122" cy="923330"/>
          </a:xfrm>
          <a:prstGeom prst="rect">
            <a:avLst/>
          </a:prstGeom>
          <a:noFill/>
        </p:spPr>
        <p:txBody>
          <a:bodyPr wrap="square" rtlCol="0">
            <a:spAutoFit/>
          </a:bodyPr>
          <a:lstStyle/>
          <a:p>
            <a:r>
              <a:rPr lang="en-US" sz="5400" b="1" dirty="0" smtClean="0">
                <a:solidFill>
                  <a:srgbClr val="00917B"/>
                </a:solidFill>
                <a:latin typeface="Whitney" charset="0"/>
                <a:ea typeface="Whitney" charset="0"/>
                <a:cs typeface="Whitney" charset="0"/>
              </a:rPr>
              <a:t>Harvesting</a:t>
            </a:r>
            <a:endParaRPr lang="en-US" sz="5400" b="1" dirty="0">
              <a:solidFill>
                <a:srgbClr val="00917B"/>
              </a:solidFill>
              <a:latin typeface="Whitney" charset="0"/>
              <a:ea typeface="Whitney" charset="0"/>
              <a:cs typeface="Whitney" charset="0"/>
            </a:endParaRPr>
          </a:p>
        </p:txBody>
      </p:sp>
      <p:grpSp>
        <p:nvGrpSpPr>
          <p:cNvPr id="5" name="Group 4"/>
          <p:cNvGrpSpPr/>
          <p:nvPr/>
        </p:nvGrpSpPr>
        <p:grpSpPr>
          <a:xfrm>
            <a:off x="8293589" y="4992413"/>
            <a:ext cx="856310" cy="1793942"/>
            <a:chOff x="8294608" y="4883336"/>
            <a:chExt cx="856310" cy="1793942"/>
          </a:xfrm>
        </p:grpSpPr>
        <p:sp>
          <p:nvSpPr>
            <p:cNvPr id="6" name="Rectangle 5"/>
            <p:cNvSpPr/>
            <p:nvPr/>
          </p:nvSpPr>
          <p:spPr>
            <a:xfrm>
              <a:off x="8300957" y="4883336"/>
              <a:ext cx="843612" cy="1793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4608" y="4884399"/>
              <a:ext cx="848713" cy="848713"/>
            </a:xfrm>
            <a:prstGeom prst="rect">
              <a:avLst/>
            </a:prstGeom>
          </p:spPr>
        </p:pic>
        <p:grpSp>
          <p:nvGrpSpPr>
            <p:cNvPr id="8" name="Group 7"/>
            <p:cNvGrpSpPr/>
            <p:nvPr/>
          </p:nvGrpSpPr>
          <p:grpSpPr>
            <a:xfrm>
              <a:off x="8295856" y="5822216"/>
              <a:ext cx="855062" cy="855062"/>
              <a:chOff x="5508126" y="4946552"/>
              <a:chExt cx="1453112" cy="1453112"/>
            </a:xfrm>
          </p:grpSpPr>
          <p:sp>
            <p:nvSpPr>
              <p:cNvPr id="9" name="Rectangle 8"/>
              <p:cNvSpPr/>
              <p:nvPr/>
            </p:nvSpPr>
            <p:spPr>
              <a:xfrm>
                <a:off x="5508126" y="4946552"/>
                <a:ext cx="1453112" cy="1453112"/>
              </a:xfrm>
              <a:prstGeom prst="rect">
                <a:avLst/>
              </a:prstGeom>
              <a:solidFill>
                <a:srgbClr val="0091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1015"/>
              <a:stretch/>
            </p:blipFill>
            <p:spPr>
              <a:xfrm>
                <a:off x="5666714" y="5097980"/>
                <a:ext cx="1173968" cy="1150258"/>
              </a:xfrm>
              <a:prstGeom prst="rect">
                <a:avLst/>
              </a:prstGeom>
            </p:spPr>
          </p:pic>
        </p:grpSp>
      </p:grpSp>
      <p:sp>
        <p:nvSpPr>
          <p:cNvPr id="12" name="TextBox 11"/>
          <p:cNvSpPr txBox="1"/>
          <p:nvPr/>
        </p:nvSpPr>
        <p:spPr>
          <a:xfrm>
            <a:off x="1061884" y="949796"/>
            <a:ext cx="184731" cy="369332"/>
          </a:xfrm>
          <a:prstGeom prst="rect">
            <a:avLst/>
          </a:prstGeom>
          <a:noFill/>
        </p:spPr>
        <p:txBody>
          <a:bodyPr wrap="none" rtlCol="0">
            <a:spAutoFit/>
          </a:bodyPr>
          <a:lstStyle/>
          <a:p>
            <a:endParaRPr lang="en-US" dirty="0"/>
          </a:p>
        </p:txBody>
      </p:sp>
      <p:sp>
        <p:nvSpPr>
          <p:cNvPr id="3" name="TextBox 2"/>
          <p:cNvSpPr txBox="1"/>
          <p:nvPr/>
        </p:nvSpPr>
        <p:spPr>
          <a:xfrm>
            <a:off x="-5445" y="92666"/>
            <a:ext cx="1769806" cy="584775"/>
          </a:xfrm>
          <a:prstGeom prst="rect">
            <a:avLst/>
          </a:prstGeom>
          <a:solidFill>
            <a:srgbClr val="00917B"/>
          </a:solidFill>
        </p:spPr>
        <p:txBody>
          <a:bodyPr wrap="square" rtlCol="0">
            <a:spAutoFit/>
          </a:bodyPr>
          <a:lstStyle/>
          <a:p>
            <a:pPr algn="ctr"/>
            <a:r>
              <a:rPr lang="en-US" sz="3200" b="1" dirty="0" smtClean="0">
                <a:solidFill>
                  <a:schemeClr val="bg1"/>
                </a:solidFill>
                <a:latin typeface="Whitney" charset="0"/>
                <a:ea typeface="Whitney" charset="0"/>
                <a:cs typeface="Whitney" charset="0"/>
              </a:rPr>
              <a:t>VIDEO!</a:t>
            </a:r>
            <a:endParaRPr lang="en-US" sz="3200" b="1" dirty="0">
              <a:solidFill>
                <a:schemeClr val="bg1"/>
              </a:solidFill>
              <a:latin typeface="Whitney" charset="0"/>
              <a:ea typeface="Whitney" charset="0"/>
              <a:cs typeface="Whitney" charset="0"/>
            </a:endParaRPr>
          </a:p>
        </p:txBody>
      </p:sp>
      <p:pic>
        <p:nvPicPr>
          <p:cNvPr id="11" name="Picture 10" descr="Screen Shot 2017-06-14 at 7.08.48 PM.p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2683" y="693778"/>
            <a:ext cx="7482659" cy="4676662"/>
          </a:xfrm>
          <a:prstGeom prst="rect">
            <a:avLst/>
          </a:prstGeom>
        </p:spPr>
      </p:pic>
    </p:spTree>
    <p:extLst>
      <p:ext uri="{BB962C8B-B14F-4D97-AF65-F5344CB8AC3E}">
        <p14:creationId xmlns:p14="http://schemas.microsoft.com/office/powerpoint/2010/main" val="15325145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a:ea typeface=""/>
        <a:cs typeface=""/>
      </a:majorFont>
      <a:minorFont>
        <a:latin typeface="Corbel"/>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algn="ctr"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1_Headlines">
  <a:themeElements>
    <a:clrScheme name="Headlines">
      <a:dk1>
        <a:sysClr val="windowText" lastClr="000000"/>
      </a:dk1>
      <a:lt1>
        <a:sysClr val="window" lastClr="FFFFFF"/>
      </a:lt1>
      <a:dk2>
        <a:srgbClr val="1B2135"/>
      </a:dk2>
      <a:lt2>
        <a:srgbClr val="F4EFDF"/>
      </a:lt2>
      <a:accent1>
        <a:srgbClr val="33A485"/>
      </a:accent1>
      <a:accent2>
        <a:srgbClr val="EC6E39"/>
      </a:accent2>
      <a:accent3>
        <a:srgbClr val="D5A52C"/>
      </a:accent3>
      <a:accent4>
        <a:srgbClr val="909081"/>
      </a:accent4>
      <a:accent5>
        <a:srgbClr val="3BA1C1"/>
      </a:accent5>
      <a:accent6>
        <a:srgbClr val="916A8C"/>
      </a:accent6>
      <a:hlink>
        <a:srgbClr val="3BA1C1"/>
      </a:hlink>
      <a:folHlink>
        <a:srgbClr val="916A8C"/>
      </a:folHlink>
    </a:clrScheme>
    <a:fontScheme name="Headlines">
      <a:majorFont>
        <a:latin typeface="Century Schoolbook"/>
        <a:ea typeface=""/>
        <a:cs typeface=""/>
      </a:majorFont>
      <a:minorFont>
        <a:latin typeface="Corbel"/>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algn="ctr"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eadlines" id="{3841520A-25F2-4EB8-BE4C-611DB5ABEED9}" vid="{0A845BBA-79DB-48B1-B20E-7DB1D92248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Headlines</Template>
  <TotalTime>387</TotalTime>
  <Words>748</Words>
  <Application>Microsoft Macintosh PowerPoint</Application>
  <PresentationFormat>On-screen Show (4:3)</PresentationFormat>
  <Paragraphs>52</Paragraphs>
  <Slides>14</Slides>
  <Notes>14</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Headlines</vt:lpstr>
      <vt:lpstr>1_Headlines</vt:lpstr>
      <vt:lpstr>Grain Growing at Cedar Isle Farm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Faculty of Education, UBC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Friedman</dc:creator>
  <cp:lastModifiedBy>Mary Victor Kostandy</cp:lastModifiedBy>
  <cp:revision>44</cp:revision>
  <dcterms:created xsi:type="dcterms:W3CDTF">2017-05-08T19:59:29Z</dcterms:created>
  <dcterms:modified xsi:type="dcterms:W3CDTF">2017-06-15T02:27:35Z</dcterms:modified>
</cp:coreProperties>
</file>